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rial" panose="020B0604020202020204" pitchFamily="34" charset="0"/>
      <p:regular r:id="rId41"/>
    </p:embeddedFont>
    <p:embeddedFont>
      <p:font typeface="Canva Sans Bold" panose="020B0604020202020204" charset="0"/>
      <p:regular r:id="rId42"/>
    </p:embeddedFont>
    <p:embeddedFont>
      <p:font typeface="Luciole Bold" panose="020B0604020202020204" charset="0"/>
      <p:regular r:id="rId43"/>
    </p:embeddedFont>
    <p:embeddedFont>
      <p:font typeface="Arial Bold" panose="020B0704020202020204" pitchFamily="34" charset="0"/>
      <p:regular r:id="rId44"/>
      <p:bold r:id="rId45"/>
    </p:embeddedFont>
    <p:embeddedFont>
      <p:font typeface="Canva Sans" panose="020B0604020202020204" charset="0"/>
      <p:regular r:id="rId46"/>
    </p:embeddedFont>
    <p:embeddedFont>
      <p:font typeface="Luciole Bold Italics" panose="020B0604020202020204" charset="0"/>
      <p:regular r:id="rId47"/>
    </p:embeddedFont>
    <p:embeddedFont>
      <p:font typeface="Arial Italics" panose="020B0604020202020204" charset="0"/>
      <p:regular r:id="rId48"/>
    </p:embeddedFont>
    <p:embeddedFont>
      <p:font typeface="Calibri" panose="020F050202020403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7.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209291">
            <a:off x="-2364419" y="5695038"/>
            <a:ext cx="7091038" cy="70910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00" cap="rnd">
              <a:solidFill>
                <a:srgbClr val="EAEAB9"/>
              </a:solidFill>
              <a:prstDash val="solid"/>
              <a:round/>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1679"/>
                </a:lnSpc>
                <a:spcBef>
                  <a:spcPct val="0"/>
                </a:spcBef>
              </a:pPr>
              <a:endParaRPr/>
            </a:p>
          </p:txBody>
        </p:sp>
      </p:grpSp>
      <p:grpSp>
        <p:nvGrpSpPr>
          <p:cNvPr id="5" name="Group 5"/>
          <p:cNvGrpSpPr/>
          <p:nvPr/>
        </p:nvGrpSpPr>
        <p:grpSpPr>
          <a:xfrm rot="3209291">
            <a:off x="-2516819" y="5542638"/>
            <a:ext cx="7091038" cy="709103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00" cap="rnd">
              <a:solidFill>
                <a:srgbClr val="EAEAB9"/>
              </a:solidFill>
              <a:prstDash val="solid"/>
              <a:round/>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1679"/>
                </a:lnSpc>
                <a:spcBef>
                  <a:spcPct val="0"/>
                </a:spcBef>
              </a:pPr>
              <a:endParaRPr/>
            </a:p>
          </p:txBody>
        </p:sp>
      </p:grpSp>
      <p:grpSp>
        <p:nvGrpSpPr>
          <p:cNvPr id="8" name="Group 8"/>
          <p:cNvGrpSpPr/>
          <p:nvPr/>
        </p:nvGrpSpPr>
        <p:grpSpPr>
          <a:xfrm>
            <a:off x="11286863" y="2242018"/>
            <a:ext cx="3902244" cy="39022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897"/>
            </a:soli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28700" y="2848449"/>
            <a:ext cx="15046983" cy="3564221"/>
          </a:xfrm>
          <a:prstGeom prst="rect">
            <a:avLst/>
          </a:prstGeom>
        </p:spPr>
        <p:txBody>
          <a:bodyPr lIns="0" tIns="0" rIns="0" bIns="0" rtlCol="0" anchor="t">
            <a:spAutoFit/>
          </a:bodyPr>
          <a:lstStyle/>
          <a:p>
            <a:pPr algn="ctr">
              <a:lnSpc>
                <a:spcPts val="8992"/>
              </a:lnSpc>
            </a:pPr>
            <a:r>
              <a:rPr lang="en-US" sz="6422" b="1" dirty="0">
                <a:solidFill>
                  <a:srgbClr val="127B22"/>
                </a:solidFill>
                <a:latin typeface="Arial Bold"/>
                <a:ea typeface="Arial Bold"/>
                <a:cs typeface="Arial Bold"/>
                <a:sym typeface="Arial Bold"/>
              </a:rPr>
              <a:t>CAREER ASPIRATIONS</a:t>
            </a:r>
          </a:p>
          <a:p>
            <a:pPr algn="l">
              <a:lnSpc>
                <a:spcPts val="8852"/>
              </a:lnSpc>
            </a:pPr>
            <a:r>
              <a:rPr lang="en-US" sz="6322" b="1" dirty="0">
                <a:solidFill>
                  <a:srgbClr val="127B22"/>
                </a:solidFill>
                <a:latin typeface="Arial Bold"/>
                <a:ea typeface="Arial Bold"/>
                <a:cs typeface="Arial Bold"/>
                <a:sym typeface="Arial Bold"/>
              </a:rPr>
              <a:t> </a:t>
            </a:r>
          </a:p>
          <a:p>
            <a:pPr algn="ctr">
              <a:lnSpc>
                <a:spcPts val="9692"/>
              </a:lnSpc>
            </a:pPr>
            <a:endParaRPr lang="en-US" sz="6322" b="1" dirty="0">
              <a:solidFill>
                <a:srgbClr val="127B22"/>
              </a:solidFill>
              <a:latin typeface="Arial Bold"/>
              <a:ea typeface="Arial Bold"/>
              <a:cs typeface="Arial Bold"/>
              <a:sym typeface="Arial Bold"/>
            </a:endParaRPr>
          </a:p>
        </p:txBody>
      </p:sp>
      <p:sp>
        <p:nvSpPr>
          <p:cNvPr id="12" name="TextBox 12"/>
          <p:cNvSpPr txBox="1"/>
          <p:nvPr/>
        </p:nvSpPr>
        <p:spPr>
          <a:xfrm>
            <a:off x="2070163" y="3881747"/>
            <a:ext cx="7070207" cy="479397"/>
          </a:xfrm>
          <a:prstGeom prst="rect">
            <a:avLst/>
          </a:prstGeom>
        </p:spPr>
        <p:txBody>
          <a:bodyPr lIns="0" tIns="0" rIns="0" bIns="0" rtlCol="0" anchor="t">
            <a:spAutoFit/>
          </a:bodyPr>
          <a:lstStyle/>
          <a:p>
            <a:pPr algn="ctr">
              <a:lnSpc>
                <a:spcPts val="3502"/>
              </a:lnSpc>
            </a:pPr>
            <a:r>
              <a:rPr lang="en-US" sz="2501" b="1" dirty="0">
                <a:solidFill>
                  <a:srgbClr val="000000"/>
                </a:solidFill>
                <a:latin typeface="Arial Bold"/>
                <a:ea typeface="Arial Bold"/>
                <a:cs typeface="Arial Bold"/>
                <a:sym typeface="Arial Bold"/>
              </a:rPr>
              <a:t>    GENERATION Z</a:t>
            </a:r>
          </a:p>
        </p:txBody>
      </p:sp>
      <p:grpSp>
        <p:nvGrpSpPr>
          <p:cNvPr id="13" name="Group 13"/>
          <p:cNvGrpSpPr/>
          <p:nvPr/>
        </p:nvGrpSpPr>
        <p:grpSpPr>
          <a:xfrm>
            <a:off x="4285589" y="3978114"/>
            <a:ext cx="243159" cy="2431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7B22"/>
            </a:solidFill>
          </p:spPr>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663928" y="7625915"/>
            <a:ext cx="16595372" cy="0"/>
          </a:xfrm>
          <a:prstGeom prst="line">
            <a:avLst/>
          </a:prstGeom>
          <a:ln w="57150" cap="flat">
            <a:solidFill>
              <a:srgbClr val="127B22"/>
            </a:solidFill>
            <a:prstDash val="solid"/>
            <a:headEnd type="none" w="sm" len="sm"/>
            <a:tailEnd type="none" w="sm" len="sm"/>
          </a:ln>
        </p:spPr>
      </p:sp>
      <p:grpSp>
        <p:nvGrpSpPr>
          <p:cNvPr id="17" name="Group 17"/>
          <p:cNvGrpSpPr/>
          <p:nvPr/>
        </p:nvGrpSpPr>
        <p:grpSpPr>
          <a:xfrm>
            <a:off x="16415968" y="9258300"/>
            <a:ext cx="1338811" cy="669405"/>
            <a:chOff x="0" y="0"/>
            <a:chExt cx="1785081" cy="892540"/>
          </a:xfrm>
        </p:grpSpPr>
        <p:grpSp>
          <p:nvGrpSpPr>
            <p:cNvPr id="18" name="Group 18"/>
            <p:cNvGrpSpPr/>
            <p:nvPr/>
          </p:nvGrpSpPr>
          <p:grpSpPr>
            <a:xfrm>
              <a:off x="0" y="0"/>
              <a:ext cx="1785081" cy="892540"/>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20" name="TextBox 2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21" name="AutoShape 21"/>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
        <p:nvSpPr>
          <p:cNvPr id="23" name="TextBox 12"/>
          <p:cNvSpPr txBox="1"/>
          <p:nvPr/>
        </p:nvSpPr>
        <p:spPr>
          <a:xfrm>
            <a:off x="-1464940" y="7790656"/>
            <a:ext cx="7070207" cy="409664"/>
          </a:xfrm>
          <a:prstGeom prst="rect">
            <a:avLst/>
          </a:prstGeom>
        </p:spPr>
        <p:txBody>
          <a:bodyPr lIns="0" tIns="0" rIns="0" bIns="0" rtlCol="0" anchor="t">
            <a:spAutoFit/>
          </a:bodyPr>
          <a:lstStyle/>
          <a:p>
            <a:pPr algn="ctr">
              <a:lnSpc>
                <a:spcPts val="3502"/>
              </a:lnSpc>
            </a:pPr>
            <a:r>
              <a:rPr lang="en-US" sz="2501" b="1" dirty="0">
                <a:solidFill>
                  <a:srgbClr val="000000"/>
                </a:solidFill>
                <a:latin typeface="Arial Bold"/>
                <a:ea typeface="Arial Bold"/>
                <a:cs typeface="Arial Bold"/>
                <a:sym typeface="Arial Bold"/>
              </a:rPr>
              <a:t>    </a:t>
            </a:r>
            <a:r>
              <a:rPr lang="en-US" sz="2501" b="1" dirty="0" smtClean="0">
                <a:solidFill>
                  <a:srgbClr val="000000"/>
                </a:solidFill>
                <a:latin typeface="Arial Bold"/>
                <a:ea typeface="Arial Bold"/>
                <a:cs typeface="Arial Bold"/>
                <a:sym typeface="Arial Bold"/>
              </a:rPr>
              <a:t>SHIVANI SARAIYA</a:t>
            </a:r>
            <a:endParaRPr lang="en-US" sz="2501" b="1" dirty="0">
              <a:solidFill>
                <a:srgbClr val="000000"/>
              </a:solidFill>
              <a:latin typeface="Arial Bold"/>
              <a:ea typeface="Arial Bold"/>
              <a:cs typeface="Arial Bold"/>
              <a:sym typeface="Arial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0531" y="3200263"/>
            <a:ext cx="12875669" cy="1821011"/>
          </a:xfrm>
          <a:prstGeom prst="rect">
            <a:avLst/>
          </a:prstGeom>
        </p:spPr>
        <p:txBody>
          <a:bodyPr wrap="square" lIns="0" tIns="0" rIns="0" bIns="0" rtlCol="0" anchor="t">
            <a:spAutoFit/>
          </a:bodyPr>
          <a:lstStyle/>
          <a:p>
            <a:pPr algn="ctr">
              <a:lnSpc>
                <a:spcPts val="14247"/>
              </a:lnSpc>
            </a:pPr>
            <a:r>
              <a:rPr lang="en-US" sz="10176" b="1" dirty="0">
                <a:solidFill>
                  <a:srgbClr val="127B22"/>
                </a:solidFill>
                <a:latin typeface="Arial Bold"/>
                <a:ea typeface="Arial Bold"/>
                <a:cs typeface="Arial Bold"/>
                <a:sym typeface="Arial Bold"/>
              </a:rPr>
              <a:t>DATA COLLECTION</a:t>
            </a:r>
          </a:p>
        </p:txBody>
      </p:sp>
      <p:grpSp>
        <p:nvGrpSpPr>
          <p:cNvPr id="3" name="Group 3"/>
          <p:cNvGrpSpPr/>
          <p:nvPr/>
        </p:nvGrpSpPr>
        <p:grpSpPr>
          <a:xfrm>
            <a:off x="16415968" y="9258300"/>
            <a:ext cx="1338811" cy="669405"/>
            <a:chOff x="0" y="0"/>
            <a:chExt cx="1785081" cy="892540"/>
          </a:xfrm>
        </p:grpSpPr>
        <p:grpSp>
          <p:nvGrpSpPr>
            <p:cNvPr id="4" name="Group 4"/>
            <p:cNvGrpSpPr/>
            <p:nvPr/>
          </p:nvGrpSpPr>
          <p:grpSpPr>
            <a:xfrm>
              <a:off x="0" y="0"/>
              <a:ext cx="1785081" cy="892540"/>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 name="TextBox 6"/>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121" y="933450"/>
            <a:ext cx="10441569" cy="8797086"/>
          </a:xfrm>
          <a:prstGeom prst="rect">
            <a:avLst/>
          </a:prstGeom>
        </p:spPr>
        <p:txBody>
          <a:bodyPr lIns="0" tIns="0" rIns="0" bIns="0" rtlCol="0" anchor="t">
            <a:spAutoFit/>
          </a:bodyPr>
          <a:lstStyle/>
          <a:p>
            <a:pPr marL="537256" lvl="1" indent="-268628" algn="just">
              <a:lnSpc>
                <a:spcPts val="3483"/>
              </a:lnSpc>
              <a:buFont typeface="Arial"/>
              <a:buChar char="•"/>
            </a:pPr>
            <a:r>
              <a:rPr lang="en-US" sz="2488">
                <a:solidFill>
                  <a:srgbClr val="000000"/>
                </a:solidFill>
                <a:latin typeface="Arial"/>
                <a:ea typeface="Arial"/>
                <a:cs typeface="Arial"/>
                <a:sym typeface="Arial"/>
              </a:rPr>
              <a:t>Data were collected through a structured Google Form survey to gain insights into Generation Z's career aspirations and workplace expectations. </a:t>
            </a:r>
          </a:p>
          <a:p>
            <a:pPr algn="just">
              <a:lnSpc>
                <a:spcPts val="3483"/>
              </a:lnSpc>
            </a:pPr>
            <a:endParaRPr lang="en-US" sz="2488">
              <a:solidFill>
                <a:srgbClr val="000000"/>
              </a:solidFill>
              <a:latin typeface="Arial"/>
              <a:ea typeface="Arial"/>
              <a:cs typeface="Arial"/>
              <a:sym typeface="Arial"/>
            </a:endParaRPr>
          </a:p>
          <a:p>
            <a:pPr marL="537256" lvl="1" indent="-268628" algn="just">
              <a:lnSpc>
                <a:spcPts val="3483"/>
              </a:lnSpc>
              <a:buFont typeface="Arial"/>
              <a:buChar char="•"/>
            </a:pPr>
            <a:r>
              <a:rPr lang="en-US" sz="2488">
                <a:solidFill>
                  <a:srgbClr val="000000"/>
                </a:solidFill>
                <a:latin typeface="Arial"/>
                <a:ea typeface="Arial"/>
                <a:cs typeface="Arial"/>
                <a:sym typeface="Arial"/>
              </a:rPr>
              <a:t>The form was circulated among Gen Z respondents via peer networks and student communities, resulting in responses from over 3,000 participants. </a:t>
            </a:r>
          </a:p>
          <a:p>
            <a:pPr algn="just">
              <a:lnSpc>
                <a:spcPts val="3483"/>
              </a:lnSpc>
              <a:spcBef>
                <a:spcPct val="0"/>
              </a:spcBef>
            </a:pPr>
            <a:endParaRPr lang="en-US" sz="2488">
              <a:solidFill>
                <a:srgbClr val="000000"/>
              </a:solidFill>
              <a:latin typeface="Arial"/>
              <a:ea typeface="Arial"/>
              <a:cs typeface="Arial"/>
              <a:sym typeface="Arial"/>
            </a:endParaRPr>
          </a:p>
          <a:p>
            <a:pPr marL="537256" lvl="1" indent="-268628" algn="just">
              <a:lnSpc>
                <a:spcPts val="3483"/>
              </a:lnSpc>
              <a:buFont typeface="Arial"/>
              <a:buChar char="•"/>
            </a:pPr>
            <a:r>
              <a:rPr lang="en-US" sz="2488">
                <a:solidFill>
                  <a:srgbClr val="000000"/>
                </a:solidFill>
                <a:latin typeface="Arial"/>
                <a:ea typeface="Arial"/>
                <a:cs typeface="Arial"/>
                <a:sym typeface="Arial"/>
              </a:rPr>
              <a:t>The survey included only closed-ended questions—a mix of multiple-choice, yes/no, and rating scales—to ensure consistency and ease of analysis. </a:t>
            </a:r>
          </a:p>
          <a:p>
            <a:pPr algn="just">
              <a:lnSpc>
                <a:spcPts val="3483"/>
              </a:lnSpc>
              <a:spcBef>
                <a:spcPct val="0"/>
              </a:spcBef>
            </a:pPr>
            <a:endParaRPr lang="en-US" sz="2488">
              <a:solidFill>
                <a:srgbClr val="000000"/>
              </a:solidFill>
              <a:latin typeface="Arial"/>
              <a:ea typeface="Arial"/>
              <a:cs typeface="Arial"/>
              <a:sym typeface="Arial"/>
            </a:endParaRPr>
          </a:p>
          <a:p>
            <a:pPr marL="537256" lvl="1" indent="-268628" algn="just">
              <a:lnSpc>
                <a:spcPts val="3483"/>
              </a:lnSpc>
              <a:buFont typeface="Arial"/>
              <a:buChar char="•"/>
            </a:pPr>
            <a:r>
              <a:rPr lang="en-US" sz="2488">
                <a:solidFill>
                  <a:srgbClr val="000000"/>
                </a:solidFill>
                <a:latin typeface="Arial"/>
                <a:ea typeface="Arial"/>
                <a:cs typeface="Arial"/>
                <a:sym typeface="Arial"/>
              </a:rPr>
              <a:t>Participants were asked to rate statements such as their willingness to work for companies without clear social impact, and to identify their top job priorities. </a:t>
            </a:r>
          </a:p>
          <a:p>
            <a:pPr algn="just">
              <a:lnSpc>
                <a:spcPts val="3483"/>
              </a:lnSpc>
            </a:pPr>
            <a:endParaRPr lang="en-US" sz="2488">
              <a:solidFill>
                <a:srgbClr val="000000"/>
              </a:solidFill>
              <a:latin typeface="Arial"/>
              <a:ea typeface="Arial"/>
              <a:cs typeface="Arial"/>
              <a:sym typeface="Arial"/>
            </a:endParaRPr>
          </a:p>
          <a:p>
            <a:pPr marL="537256" lvl="1" indent="-268628" algn="just">
              <a:lnSpc>
                <a:spcPts val="3483"/>
              </a:lnSpc>
              <a:buFont typeface="Arial"/>
              <a:buChar char="•"/>
            </a:pPr>
            <a:r>
              <a:rPr lang="en-US" sz="2488">
                <a:solidFill>
                  <a:srgbClr val="000000"/>
                </a:solidFill>
                <a:latin typeface="Arial"/>
                <a:ea typeface="Arial"/>
                <a:cs typeface="Arial"/>
                <a:sym typeface="Arial"/>
              </a:rPr>
              <a:t>Key areas explored included work-life balance, salary expectations, and organizational loyalty, particularly to understand how frequently Gen Z professionals switch jobs and the reasons behind those decisions.</a:t>
            </a:r>
          </a:p>
        </p:txBody>
      </p:sp>
      <p:grpSp>
        <p:nvGrpSpPr>
          <p:cNvPr id="3" name="Group 3"/>
          <p:cNvGrpSpPr/>
          <p:nvPr/>
        </p:nvGrpSpPr>
        <p:grpSpPr>
          <a:xfrm>
            <a:off x="11506469" y="-856293"/>
            <a:ext cx="6781531" cy="9668609"/>
            <a:chOff x="0" y="0"/>
            <a:chExt cx="9042041" cy="12891478"/>
          </a:xfrm>
        </p:grpSpPr>
        <p:sp>
          <p:nvSpPr>
            <p:cNvPr id="4" name="Freeform 4"/>
            <p:cNvSpPr/>
            <p:nvPr/>
          </p:nvSpPr>
          <p:spPr>
            <a:xfrm>
              <a:off x="1307155" y="0"/>
              <a:ext cx="7734887" cy="12891478"/>
            </a:xfrm>
            <a:custGeom>
              <a:avLst/>
              <a:gdLst/>
              <a:ahLst/>
              <a:cxnLst/>
              <a:rect l="l" t="t" r="r" b="b"/>
              <a:pathLst>
                <a:path w="7734887" h="12891478">
                  <a:moveTo>
                    <a:pt x="0" y="0"/>
                  </a:moveTo>
                  <a:lnTo>
                    <a:pt x="7734886" y="0"/>
                  </a:lnTo>
                  <a:lnTo>
                    <a:pt x="7734886" y="12891478"/>
                  </a:lnTo>
                  <a:lnTo>
                    <a:pt x="0" y="1289147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0" y="2161893"/>
              <a:ext cx="7211682" cy="10006814"/>
            </a:xfrm>
            <a:custGeom>
              <a:avLst/>
              <a:gdLst/>
              <a:ahLst/>
              <a:cxnLst/>
              <a:rect l="l" t="t" r="r" b="b"/>
              <a:pathLst>
                <a:path w="7211682" h="10006814">
                  <a:moveTo>
                    <a:pt x="0" y="0"/>
                  </a:moveTo>
                  <a:lnTo>
                    <a:pt x="7211682" y="0"/>
                  </a:lnTo>
                  <a:lnTo>
                    <a:pt x="7211682" y="10006814"/>
                  </a:lnTo>
                  <a:lnTo>
                    <a:pt x="0" y="10006814"/>
                  </a:lnTo>
                  <a:lnTo>
                    <a:pt x="0" y="0"/>
                  </a:lnTo>
                  <a:close/>
                </a:path>
              </a:pathLst>
            </a:custGeom>
            <a:blipFill>
              <a:blip r:embed="rId4"/>
              <a:stretch>
                <a:fillRect l="-15868" r="-15868"/>
              </a:stretch>
            </a:blipFill>
            <a:ln w="38100" cap="sq">
              <a:solidFill>
                <a:srgbClr val="000000"/>
              </a:solidFill>
              <a:prstDash val="solid"/>
              <a:miter/>
            </a:ln>
          </p:spPr>
        </p:sp>
      </p:grpSp>
      <p:sp>
        <p:nvSpPr>
          <p:cNvPr id="6" name="TextBox 6"/>
          <p:cNvSpPr txBox="1"/>
          <p:nvPr/>
        </p:nvSpPr>
        <p:spPr>
          <a:xfrm>
            <a:off x="4532728" y="52698"/>
            <a:ext cx="6973741"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DATA COLLECTION</a:t>
            </a:r>
          </a:p>
        </p:txBody>
      </p:sp>
      <p:grpSp>
        <p:nvGrpSpPr>
          <p:cNvPr id="7" name="Group 7"/>
          <p:cNvGrpSpPr/>
          <p:nvPr/>
        </p:nvGrpSpPr>
        <p:grpSpPr>
          <a:xfrm>
            <a:off x="16415968" y="9258300"/>
            <a:ext cx="1338811" cy="669405"/>
            <a:chOff x="0" y="0"/>
            <a:chExt cx="1785081" cy="892540"/>
          </a:xfrm>
        </p:grpSpPr>
        <p:grpSp>
          <p:nvGrpSpPr>
            <p:cNvPr id="8" name="Group 8"/>
            <p:cNvGrpSpPr/>
            <p:nvPr/>
          </p:nvGrpSpPr>
          <p:grpSpPr>
            <a:xfrm>
              <a:off x="0" y="0"/>
              <a:ext cx="1785081" cy="892540"/>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0" name="TextBox 1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816" y="159056"/>
            <a:ext cx="4375265" cy="869644"/>
            <a:chOff x="0" y="0"/>
            <a:chExt cx="5833686" cy="1159525"/>
          </a:xfrm>
        </p:grpSpPr>
        <p:sp>
          <p:nvSpPr>
            <p:cNvPr id="3" name="Freeform 3"/>
            <p:cNvSpPr/>
            <p:nvPr/>
          </p:nvSpPr>
          <p:spPr>
            <a:xfrm>
              <a:off x="0" y="0"/>
              <a:ext cx="5833686" cy="1159525"/>
            </a:xfrm>
            <a:custGeom>
              <a:avLst/>
              <a:gdLst/>
              <a:ahLst/>
              <a:cxnLst/>
              <a:rect l="l" t="t" r="r" b="b"/>
              <a:pathLst>
                <a:path w="5833686" h="1159525">
                  <a:moveTo>
                    <a:pt x="0" y="0"/>
                  </a:moveTo>
                  <a:lnTo>
                    <a:pt x="5833686" y="0"/>
                  </a:lnTo>
                  <a:lnTo>
                    <a:pt x="5833686" y="1159525"/>
                  </a:lnTo>
                  <a:lnTo>
                    <a:pt x="0" y="1159525"/>
                  </a:lnTo>
                  <a:lnTo>
                    <a:pt x="0" y="0"/>
                  </a:lnTo>
                  <a:close/>
                </a:path>
              </a:pathLst>
            </a:custGeom>
            <a:blipFill>
              <a:blip r:embed="rId2">
                <a:extLst>
                  <a:ext uri="{96DAC541-7B7A-43D3-8B79-37D633B846F1}">
                    <asvg:svgBlip xmlns:asvg="http://schemas.microsoft.com/office/drawing/2016/SVG/main" xmlns="" r:embed="rId3"/>
                  </a:ext>
                </a:extLst>
              </a:blip>
              <a:stretch>
                <a:fillRect t="-3055" b="-3055"/>
              </a:stretch>
            </a:blipFill>
          </p:spPr>
        </p:sp>
        <p:sp>
          <p:nvSpPr>
            <p:cNvPr id="4" name="TextBox 4"/>
            <p:cNvSpPr txBox="1"/>
            <p:nvPr/>
          </p:nvSpPr>
          <p:spPr>
            <a:xfrm>
              <a:off x="26705" y="159568"/>
              <a:ext cx="5806981" cy="722489"/>
            </a:xfrm>
            <a:prstGeom prst="rect">
              <a:avLst/>
            </a:prstGeom>
          </p:spPr>
          <p:txBody>
            <a:bodyPr lIns="0" tIns="0" rIns="0" bIns="0" rtlCol="0" anchor="t">
              <a:spAutoFit/>
            </a:bodyPr>
            <a:lstStyle/>
            <a:p>
              <a:pPr algn="ctr">
                <a:lnSpc>
                  <a:spcPts val="4259"/>
                </a:lnSpc>
                <a:spcBef>
                  <a:spcPct val="0"/>
                </a:spcBef>
              </a:pPr>
              <a:r>
                <a:rPr lang="en-US" sz="3042" b="1">
                  <a:solidFill>
                    <a:srgbClr val="FFFFFF"/>
                  </a:solidFill>
                  <a:latin typeface="Arial Bold"/>
                  <a:ea typeface="Arial Bold"/>
                  <a:cs typeface="Arial Bold"/>
                  <a:sym typeface="Arial Bold"/>
                </a:rPr>
                <a:t>Why this method?</a:t>
              </a:r>
            </a:p>
          </p:txBody>
        </p:sp>
      </p:grpSp>
      <p:grpSp>
        <p:nvGrpSpPr>
          <p:cNvPr id="5" name="Group 5"/>
          <p:cNvGrpSpPr/>
          <p:nvPr/>
        </p:nvGrpSpPr>
        <p:grpSpPr>
          <a:xfrm>
            <a:off x="11205380" y="1331531"/>
            <a:ext cx="6257689" cy="6257689"/>
            <a:chOff x="0" y="0"/>
            <a:chExt cx="8343585" cy="8343585"/>
          </a:xfrm>
        </p:grpSpPr>
        <p:sp>
          <p:nvSpPr>
            <p:cNvPr id="6" name="Freeform 6"/>
            <p:cNvSpPr/>
            <p:nvPr/>
          </p:nvSpPr>
          <p:spPr>
            <a:xfrm>
              <a:off x="0" y="0"/>
              <a:ext cx="8343585" cy="8343585"/>
            </a:xfrm>
            <a:custGeom>
              <a:avLst/>
              <a:gdLst/>
              <a:ahLst/>
              <a:cxnLst/>
              <a:rect l="l" t="t" r="r" b="b"/>
              <a:pathLst>
                <a:path w="8343585" h="8343585">
                  <a:moveTo>
                    <a:pt x="0" y="0"/>
                  </a:moveTo>
                  <a:lnTo>
                    <a:pt x="8343585" y="0"/>
                  </a:lnTo>
                  <a:lnTo>
                    <a:pt x="8343585" y="8343585"/>
                  </a:lnTo>
                  <a:lnTo>
                    <a:pt x="0" y="8343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18785" y="273077"/>
              <a:ext cx="7083358" cy="6964109"/>
            </a:xfrm>
            <a:custGeom>
              <a:avLst/>
              <a:gdLst/>
              <a:ahLst/>
              <a:cxnLst/>
              <a:rect l="l" t="t" r="r" b="b"/>
              <a:pathLst>
                <a:path w="7083358" h="6964109">
                  <a:moveTo>
                    <a:pt x="0" y="0"/>
                  </a:moveTo>
                  <a:lnTo>
                    <a:pt x="7083357" y="0"/>
                  </a:lnTo>
                  <a:lnTo>
                    <a:pt x="7083357" y="6964110"/>
                  </a:lnTo>
                  <a:lnTo>
                    <a:pt x="0" y="6964110"/>
                  </a:lnTo>
                  <a:lnTo>
                    <a:pt x="0" y="0"/>
                  </a:lnTo>
                  <a:close/>
                </a:path>
              </a:pathLst>
            </a:custGeom>
            <a:blipFill>
              <a:blip r:embed="rId6"/>
              <a:stretch>
                <a:fillRect/>
              </a:stretch>
            </a:blipFill>
          </p:spPr>
        </p:sp>
      </p:grpSp>
      <p:sp>
        <p:nvSpPr>
          <p:cNvPr id="8" name="TextBox 8"/>
          <p:cNvSpPr txBox="1"/>
          <p:nvPr/>
        </p:nvSpPr>
        <p:spPr>
          <a:xfrm>
            <a:off x="321816" y="1226756"/>
            <a:ext cx="9698849" cy="6571315"/>
          </a:xfrm>
          <a:prstGeom prst="rect">
            <a:avLst/>
          </a:prstGeom>
        </p:spPr>
        <p:txBody>
          <a:bodyPr lIns="0" tIns="0" rIns="0" bIns="0" rtlCol="0" anchor="t">
            <a:spAutoFit/>
          </a:bodyPr>
          <a:lstStyle/>
          <a:p>
            <a:pPr algn="l">
              <a:lnSpc>
                <a:spcPts val="3709"/>
              </a:lnSpc>
              <a:spcBef>
                <a:spcPct val="0"/>
              </a:spcBef>
            </a:pPr>
            <a:r>
              <a:rPr lang="en-US" sz="2649">
                <a:solidFill>
                  <a:srgbClr val="000000"/>
                </a:solidFill>
                <a:latin typeface="Arial"/>
                <a:ea typeface="Arial"/>
                <a:cs typeface="Arial"/>
                <a:sym typeface="Arial"/>
              </a:rPr>
              <a:t>Surveys are a cost-effective and efficient method for collecting large amounts of data in a relatively short period. </a:t>
            </a:r>
          </a:p>
          <a:p>
            <a:pPr algn="l">
              <a:lnSpc>
                <a:spcPts val="3709"/>
              </a:lnSpc>
              <a:spcBef>
                <a:spcPct val="0"/>
              </a:spcBef>
            </a:pPr>
            <a:endParaRPr lang="en-US" sz="2649">
              <a:solidFill>
                <a:srgbClr val="000000"/>
              </a:solidFill>
              <a:latin typeface="Arial"/>
              <a:ea typeface="Arial"/>
              <a:cs typeface="Arial"/>
              <a:sym typeface="Arial"/>
            </a:endParaRPr>
          </a:p>
          <a:p>
            <a:pPr algn="l">
              <a:lnSpc>
                <a:spcPts val="3709"/>
              </a:lnSpc>
              <a:spcBef>
                <a:spcPct val="0"/>
              </a:spcBef>
            </a:pPr>
            <a:r>
              <a:rPr lang="en-US" sz="2649">
                <a:solidFill>
                  <a:srgbClr val="000000"/>
                </a:solidFill>
                <a:latin typeface="Arial"/>
                <a:ea typeface="Arial"/>
                <a:cs typeface="Arial"/>
                <a:sym typeface="Arial"/>
              </a:rPr>
              <a:t>Their structured format ensures consistency across responses, which simplifies both quantitative and qualitative analysis.</a:t>
            </a:r>
          </a:p>
          <a:p>
            <a:pPr algn="l">
              <a:lnSpc>
                <a:spcPts val="3709"/>
              </a:lnSpc>
              <a:spcBef>
                <a:spcPct val="0"/>
              </a:spcBef>
            </a:pPr>
            <a:endParaRPr lang="en-US" sz="2649">
              <a:solidFill>
                <a:srgbClr val="000000"/>
              </a:solidFill>
              <a:latin typeface="Arial"/>
              <a:ea typeface="Arial"/>
              <a:cs typeface="Arial"/>
              <a:sym typeface="Arial"/>
            </a:endParaRPr>
          </a:p>
          <a:p>
            <a:pPr algn="l">
              <a:lnSpc>
                <a:spcPts val="3709"/>
              </a:lnSpc>
              <a:spcBef>
                <a:spcPct val="0"/>
              </a:spcBef>
            </a:pPr>
            <a:r>
              <a:rPr lang="en-US" sz="2649">
                <a:solidFill>
                  <a:srgbClr val="000000"/>
                </a:solidFill>
                <a:latin typeface="Arial"/>
                <a:ea typeface="Arial"/>
                <a:cs typeface="Arial"/>
                <a:sym typeface="Arial"/>
              </a:rPr>
              <a:t>They are particularly well-suited for reaching Generation Z, a tech-savvy demographic that is highly active on digital platforms. </a:t>
            </a:r>
          </a:p>
          <a:p>
            <a:pPr algn="l">
              <a:lnSpc>
                <a:spcPts val="3709"/>
              </a:lnSpc>
              <a:spcBef>
                <a:spcPct val="0"/>
              </a:spcBef>
            </a:pPr>
            <a:endParaRPr lang="en-US" sz="2649">
              <a:solidFill>
                <a:srgbClr val="000000"/>
              </a:solidFill>
              <a:latin typeface="Arial"/>
              <a:ea typeface="Arial"/>
              <a:cs typeface="Arial"/>
              <a:sym typeface="Arial"/>
            </a:endParaRPr>
          </a:p>
          <a:p>
            <a:pPr algn="l">
              <a:lnSpc>
                <a:spcPts val="3709"/>
              </a:lnSpc>
              <a:spcBef>
                <a:spcPct val="0"/>
              </a:spcBef>
            </a:pPr>
            <a:r>
              <a:rPr lang="en-US" sz="2649">
                <a:solidFill>
                  <a:srgbClr val="000000"/>
                </a:solidFill>
                <a:latin typeface="Arial"/>
                <a:ea typeface="Arial"/>
                <a:cs typeface="Arial"/>
                <a:sym typeface="Arial"/>
              </a:rPr>
              <a:t>Online surveys—especially those distributed through peer networks, social media, or student communities—are easily accessible to Gen Z and align with their preference for convenience, speed, and digital interaction.</a:t>
            </a:r>
          </a:p>
          <a:p>
            <a:pPr algn="l">
              <a:lnSpc>
                <a:spcPts val="3709"/>
              </a:lnSpc>
              <a:spcBef>
                <a:spcPct val="0"/>
              </a:spcBef>
            </a:pPr>
            <a:endParaRPr lang="en-US" sz="2649">
              <a:solidFill>
                <a:srgbClr val="000000"/>
              </a:solidFill>
              <a:latin typeface="Arial"/>
              <a:ea typeface="Arial"/>
              <a:cs typeface="Arial"/>
              <a:sym typeface="Arial"/>
            </a:endParaRPr>
          </a:p>
        </p:txBody>
      </p:sp>
      <p:grpSp>
        <p:nvGrpSpPr>
          <p:cNvPr id="9" name="Group 9"/>
          <p:cNvGrpSpPr/>
          <p:nvPr/>
        </p:nvGrpSpPr>
        <p:grpSpPr>
          <a:xfrm>
            <a:off x="16415968" y="9258300"/>
            <a:ext cx="1338811" cy="669405"/>
            <a:chOff x="0" y="0"/>
            <a:chExt cx="1785081" cy="892540"/>
          </a:xfrm>
        </p:grpSpPr>
        <p:grpSp>
          <p:nvGrpSpPr>
            <p:cNvPr id="10" name="Group 10"/>
            <p:cNvGrpSpPr/>
            <p:nvPr/>
          </p:nvGrpSpPr>
          <p:grpSpPr>
            <a:xfrm>
              <a:off x="0" y="0"/>
              <a:ext cx="1785081" cy="892540"/>
              <a:chOff x="0" y="0"/>
              <a:chExt cx="812800" cy="406400"/>
            </a:xfrm>
          </p:grpSpPr>
          <p:sp>
            <p:nvSpPr>
              <p:cNvPr id="11" name="Freeform 1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2" name="TextBox 12"/>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3" name="AutoShape 13"/>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 y="3200263"/>
            <a:ext cx="16764000" cy="3467039"/>
          </a:xfrm>
          <a:prstGeom prst="rect">
            <a:avLst/>
          </a:prstGeom>
        </p:spPr>
        <p:txBody>
          <a:bodyPr wrap="square" lIns="0" tIns="0" rIns="0" bIns="0" rtlCol="0" anchor="t">
            <a:spAutoFit/>
          </a:bodyPr>
          <a:lstStyle/>
          <a:p>
            <a:pPr algn="ctr">
              <a:lnSpc>
                <a:spcPts val="14247"/>
              </a:lnSpc>
            </a:pPr>
            <a:r>
              <a:rPr lang="en-US" sz="8800" b="1" dirty="0">
                <a:solidFill>
                  <a:srgbClr val="127B22"/>
                </a:solidFill>
                <a:latin typeface="Arial Bold"/>
                <a:ea typeface="Arial Bold"/>
                <a:cs typeface="Arial Bold"/>
                <a:sym typeface="Arial Bold"/>
              </a:rPr>
              <a:t>EXPLORATORY DATA ANALYSIS</a:t>
            </a:r>
          </a:p>
        </p:txBody>
      </p:sp>
      <p:grpSp>
        <p:nvGrpSpPr>
          <p:cNvPr id="3" name="Group 3"/>
          <p:cNvGrpSpPr/>
          <p:nvPr/>
        </p:nvGrpSpPr>
        <p:grpSpPr>
          <a:xfrm>
            <a:off x="16415968" y="9258300"/>
            <a:ext cx="1338811" cy="669405"/>
            <a:chOff x="0" y="0"/>
            <a:chExt cx="1785081" cy="892540"/>
          </a:xfrm>
        </p:grpSpPr>
        <p:grpSp>
          <p:nvGrpSpPr>
            <p:cNvPr id="4" name="Group 4"/>
            <p:cNvGrpSpPr/>
            <p:nvPr/>
          </p:nvGrpSpPr>
          <p:grpSpPr>
            <a:xfrm>
              <a:off x="0" y="0"/>
              <a:ext cx="1785081" cy="892540"/>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 name="TextBox 6"/>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3887" y="1182984"/>
            <a:ext cx="6483405" cy="7318666"/>
          </a:xfrm>
          <a:custGeom>
            <a:avLst/>
            <a:gdLst/>
            <a:ahLst/>
            <a:cxnLst/>
            <a:rect l="l" t="t" r="r" b="b"/>
            <a:pathLst>
              <a:path w="6483405" h="7318666">
                <a:moveTo>
                  <a:pt x="0" y="0"/>
                </a:moveTo>
                <a:lnTo>
                  <a:pt x="6483405" y="0"/>
                </a:lnTo>
                <a:lnTo>
                  <a:pt x="6483405" y="7318666"/>
                </a:lnTo>
                <a:lnTo>
                  <a:pt x="0" y="7318666"/>
                </a:lnTo>
                <a:lnTo>
                  <a:pt x="0" y="0"/>
                </a:lnTo>
                <a:close/>
              </a:path>
            </a:pathLst>
          </a:custGeom>
          <a:blipFill>
            <a:blip r:embed="rId2"/>
            <a:stretch>
              <a:fillRect l="-5153" r="-5153"/>
            </a:stretch>
          </a:blipFill>
          <a:ln w="38100" cap="rnd">
            <a:solidFill>
              <a:srgbClr val="000000"/>
            </a:solidFill>
            <a:prstDash val="solid"/>
            <a:round/>
          </a:ln>
        </p:spPr>
      </p:sp>
      <p:sp>
        <p:nvSpPr>
          <p:cNvPr id="3" name="TextBox 3"/>
          <p:cNvSpPr txBox="1"/>
          <p:nvPr/>
        </p:nvSpPr>
        <p:spPr>
          <a:xfrm>
            <a:off x="2590800" y="251266"/>
            <a:ext cx="9579839" cy="758402"/>
          </a:xfrm>
          <a:prstGeom prst="rect">
            <a:avLst/>
          </a:prstGeom>
        </p:spPr>
        <p:txBody>
          <a:bodyPr lIns="0" tIns="0" rIns="0" bIns="0" rtlCol="0" anchor="t">
            <a:spAutoFit/>
          </a:bodyPr>
          <a:lstStyle/>
          <a:p>
            <a:pPr algn="ctr">
              <a:lnSpc>
                <a:spcPts val="5525"/>
              </a:lnSpc>
            </a:pPr>
            <a:r>
              <a:rPr lang="en-US" sz="3946" b="1" dirty="0">
                <a:solidFill>
                  <a:srgbClr val="127B22"/>
                </a:solidFill>
                <a:latin typeface="Arial Bold"/>
                <a:ea typeface="Arial Bold"/>
                <a:cs typeface="Arial Bold"/>
                <a:sym typeface="Arial Bold"/>
              </a:rPr>
              <a:t>EXPLORATORY DATA ANALYSIS</a:t>
            </a:r>
          </a:p>
        </p:txBody>
      </p:sp>
      <p:sp>
        <p:nvSpPr>
          <p:cNvPr id="4" name="TextBox 4"/>
          <p:cNvSpPr txBox="1"/>
          <p:nvPr/>
        </p:nvSpPr>
        <p:spPr>
          <a:xfrm>
            <a:off x="832546" y="1078209"/>
            <a:ext cx="9964113" cy="8904833"/>
          </a:xfrm>
          <a:prstGeom prst="rect">
            <a:avLst/>
          </a:prstGeom>
        </p:spPr>
        <p:txBody>
          <a:bodyPr lIns="0" tIns="0" rIns="0" bIns="0" rtlCol="0" anchor="t">
            <a:spAutoFit/>
          </a:bodyPr>
          <a:lstStyle/>
          <a:p>
            <a:pPr algn="l">
              <a:lnSpc>
                <a:spcPts val="3709"/>
              </a:lnSpc>
            </a:pPr>
            <a:r>
              <a:rPr lang="en-US" sz="2649">
                <a:solidFill>
                  <a:srgbClr val="000000"/>
                </a:solidFill>
                <a:latin typeface="Arial"/>
                <a:ea typeface="Arial"/>
                <a:cs typeface="Arial"/>
                <a:sym typeface="Arial"/>
              </a:rPr>
              <a:t>Before we dive into the insights, it’s important to understand what kind of data was collected and what each part of the dataset represents.</a:t>
            </a:r>
          </a:p>
          <a:p>
            <a:pPr algn="l">
              <a:lnSpc>
                <a:spcPts val="3709"/>
              </a:lnSpc>
            </a:pPr>
            <a:endParaRPr lang="en-US" sz="2649">
              <a:solidFill>
                <a:srgbClr val="000000"/>
              </a:solidFill>
              <a:latin typeface="Arial"/>
              <a:ea typeface="Arial"/>
              <a:cs typeface="Arial"/>
              <a:sym typeface="Arial"/>
            </a:endParaRPr>
          </a:p>
          <a:p>
            <a:pPr algn="l">
              <a:lnSpc>
                <a:spcPts val="3709"/>
              </a:lnSpc>
            </a:pPr>
            <a:r>
              <a:rPr lang="en-US" sz="2649">
                <a:solidFill>
                  <a:srgbClr val="000000"/>
                </a:solidFill>
                <a:latin typeface="Arial"/>
                <a:ea typeface="Arial"/>
                <a:cs typeface="Arial"/>
                <a:sym typeface="Arial"/>
              </a:rPr>
              <a:t>This initial phase is known as Exploratory Data Analysis (EDA) — it’s essentially the process of getting familiar with the data to ensure it’s clean, complete, and ready for deeper analysis.</a:t>
            </a:r>
          </a:p>
          <a:p>
            <a:pPr algn="l">
              <a:lnSpc>
                <a:spcPts val="3709"/>
              </a:lnSpc>
            </a:pPr>
            <a:endParaRPr lang="en-US" sz="2649">
              <a:solidFill>
                <a:srgbClr val="000000"/>
              </a:solidFill>
              <a:latin typeface="Arial"/>
              <a:ea typeface="Arial"/>
              <a:cs typeface="Arial"/>
              <a:sym typeface="Arial"/>
            </a:endParaRPr>
          </a:p>
          <a:p>
            <a:pPr algn="l">
              <a:lnSpc>
                <a:spcPts val="3709"/>
              </a:lnSpc>
            </a:pPr>
            <a:r>
              <a:rPr lang="en-US" sz="2649">
                <a:solidFill>
                  <a:srgbClr val="000000"/>
                </a:solidFill>
                <a:latin typeface="Arial"/>
                <a:ea typeface="Arial"/>
                <a:cs typeface="Arial"/>
                <a:sym typeface="Arial"/>
              </a:rPr>
              <a:t>Think of EDA as a "first look" at the dataset. It helps answer key questions like:</a:t>
            </a:r>
          </a:p>
          <a:p>
            <a:pPr marL="572134" lvl="1" indent="-286067" algn="l">
              <a:lnSpc>
                <a:spcPts val="3709"/>
              </a:lnSpc>
              <a:buFont typeface="Arial"/>
              <a:buChar char="•"/>
            </a:pPr>
            <a:r>
              <a:rPr lang="en-US" sz="2649" b="1">
                <a:solidFill>
                  <a:srgbClr val="000000"/>
                </a:solidFill>
                <a:latin typeface="Arial Bold"/>
                <a:ea typeface="Arial Bold"/>
                <a:cs typeface="Arial Bold"/>
                <a:sym typeface="Arial Bold"/>
              </a:rPr>
              <a:t> What kind of responses were collected?</a:t>
            </a:r>
          </a:p>
          <a:p>
            <a:pPr marL="572134" lvl="1" indent="-286067" algn="l">
              <a:lnSpc>
                <a:spcPts val="3709"/>
              </a:lnSpc>
              <a:buFont typeface="Arial"/>
              <a:buChar char="•"/>
            </a:pPr>
            <a:r>
              <a:rPr lang="en-US" sz="2649" b="1">
                <a:solidFill>
                  <a:srgbClr val="000000"/>
                </a:solidFill>
                <a:latin typeface="Arial Bold"/>
                <a:ea typeface="Arial Bold"/>
                <a:cs typeface="Arial Bold"/>
                <a:sym typeface="Arial Bold"/>
              </a:rPr>
              <a:t> Are there any missing or inconsistent values?</a:t>
            </a:r>
          </a:p>
          <a:p>
            <a:pPr marL="572134" lvl="1" indent="-286067" algn="l">
              <a:lnSpc>
                <a:spcPts val="3709"/>
              </a:lnSpc>
              <a:buFont typeface="Arial"/>
              <a:buChar char="•"/>
            </a:pPr>
            <a:r>
              <a:rPr lang="en-US" sz="2649" b="1">
                <a:solidFill>
                  <a:srgbClr val="000000"/>
                </a:solidFill>
                <a:latin typeface="Arial Bold"/>
                <a:ea typeface="Arial Bold"/>
                <a:cs typeface="Arial Bold"/>
                <a:sym typeface="Arial Bold"/>
              </a:rPr>
              <a:t> Do any patterns stand out at a glance?</a:t>
            </a:r>
          </a:p>
          <a:p>
            <a:pPr algn="l">
              <a:lnSpc>
                <a:spcPts val="3709"/>
              </a:lnSpc>
            </a:pPr>
            <a:endParaRPr lang="en-US" sz="2649" b="1">
              <a:solidFill>
                <a:srgbClr val="000000"/>
              </a:solidFill>
              <a:latin typeface="Arial Bold"/>
              <a:ea typeface="Arial Bold"/>
              <a:cs typeface="Arial Bold"/>
              <a:sym typeface="Arial Bold"/>
            </a:endParaRPr>
          </a:p>
          <a:p>
            <a:pPr algn="l">
              <a:lnSpc>
                <a:spcPts val="3709"/>
              </a:lnSpc>
            </a:pPr>
            <a:r>
              <a:rPr lang="en-US" sz="2649">
                <a:solidFill>
                  <a:srgbClr val="000000"/>
                </a:solidFill>
                <a:latin typeface="Arial"/>
                <a:ea typeface="Arial"/>
                <a:cs typeface="Arial"/>
                <a:sym typeface="Arial"/>
              </a:rPr>
              <a:t>It’s like scanning the menu before placing an order — before we can interpret Gen Z’s career aspirations, we need to understand what’s on the table.</a:t>
            </a:r>
          </a:p>
          <a:p>
            <a:pPr algn="l">
              <a:lnSpc>
                <a:spcPts val="3709"/>
              </a:lnSpc>
            </a:pPr>
            <a:endParaRPr lang="en-US" sz="2649">
              <a:solidFill>
                <a:srgbClr val="000000"/>
              </a:solidFill>
              <a:latin typeface="Arial"/>
              <a:ea typeface="Arial"/>
              <a:cs typeface="Arial"/>
              <a:sym typeface="Arial"/>
            </a:endParaRPr>
          </a:p>
          <a:p>
            <a:pPr algn="l">
              <a:lnSpc>
                <a:spcPts val="3709"/>
              </a:lnSpc>
            </a:pPr>
            <a:endParaRPr lang="en-US" sz="2649">
              <a:solidFill>
                <a:srgbClr val="000000"/>
              </a:solidFill>
              <a:latin typeface="Arial"/>
              <a:ea typeface="Arial"/>
              <a:cs typeface="Arial"/>
              <a:sym typeface="Arial"/>
            </a:endParaRPr>
          </a:p>
        </p:txBody>
      </p:sp>
      <p:grpSp>
        <p:nvGrpSpPr>
          <p:cNvPr id="5" name="Group 5"/>
          <p:cNvGrpSpPr/>
          <p:nvPr/>
        </p:nvGrpSpPr>
        <p:grpSpPr>
          <a:xfrm>
            <a:off x="16415968" y="9258300"/>
            <a:ext cx="1338811" cy="669405"/>
            <a:chOff x="0" y="0"/>
            <a:chExt cx="1785081" cy="892540"/>
          </a:xfrm>
        </p:grpSpPr>
        <p:grpSp>
          <p:nvGrpSpPr>
            <p:cNvPr id="6" name="Group 6"/>
            <p:cNvGrpSpPr/>
            <p:nvPr/>
          </p:nvGrpSpPr>
          <p:grpSpPr>
            <a:xfrm>
              <a:off x="0" y="0"/>
              <a:ext cx="1785081" cy="892540"/>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8" name="TextBox 8"/>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9" name="AutoShape 9"/>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93680" y="1028700"/>
            <a:ext cx="7552124" cy="6002225"/>
          </a:xfrm>
          <a:custGeom>
            <a:avLst/>
            <a:gdLst/>
            <a:ahLst/>
            <a:cxnLst/>
            <a:rect l="l" t="t" r="r" b="b"/>
            <a:pathLst>
              <a:path w="7552124" h="6002225">
                <a:moveTo>
                  <a:pt x="0" y="0"/>
                </a:moveTo>
                <a:lnTo>
                  <a:pt x="7552124" y="0"/>
                </a:lnTo>
                <a:lnTo>
                  <a:pt x="7552124" y="6002225"/>
                </a:lnTo>
                <a:lnTo>
                  <a:pt x="0" y="6002225"/>
                </a:lnTo>
                <a:lnTo>
                  <a:pt x="0" y="0"/>
                </a:lnTo>
                <a:close/>
              </a:path>
            </a:pathLst>
          </a:custGeom>
          <a:blipFill>
            <a:blip r:embed="rId2"/>
            <a:stretch>
              <a:fillRect l="-29477" r="-29477"/>
            </a:stretch>
          </a:blipFill>
          <a:ln w="47625" cap="rnd">
            <a:solidFill>
              <a:srgbClr val="127B22"/>
            </a:solidFill>
            <a:prstDash val="solid"/>
            <a:round/>
          </a:ln>
        </p:spPr>
      </p:sp>
      <p:sp>
        <p:nvSpPr>
          <p:cNvPr id="3" name="TextBox 3"/>
          <p:cNvSpPr txBox="1"/>
          <p:nvPr/>
        </p:nvSpPr>
        <p:spPr>
          <a:xfrm>
            <a:off x="309198" y="923925"/>
            <a:ext cx="9475780" cy="5637881"/>
          </a:xfrm>
          <a:prstGeom prst="rect">
            <a:avLst/>
          </a:prstGeom>
        </p:spPr>
        <p:txBody>
          <a:bodyPr lIns="0" tIns="0" rIns="0" bIns="0" rtlCol="0" anchor="t">
            <a:spAutoFit/>
          </a:bodyPr>
          <a:lstStyle/>
          <a:p>
            <a:pPr marL="572361" lvl="1" indent="-286181" algn="l">
              <a:lnSpc>
                <a:spcPts val="3711"/>
              </a:lnSpc>
              <a:spcBef>
                <a:spcPct val="0"/>
              </a:spcBef>
              <a:buFont typeface="Arial"/>
              <a:buChar char="•"/>
            </a:pPr>
            <a:r>
              <a:rPr lang="en-US" sz="2651" u="none" strike="noStrike">
                <a:solidFill>
                  <a:srgbClr val="000000"/>
                </a:solidFill>
                <a:latin typeface="Arial"/>
                <a:ea typeface="Arial"/>
                <a:cs typeface="Arial"/>
                <a:sym typeface="Arial"/>
              </a:rPr>
              <a:t>To begin, I examined the structure and content of the responses. The dataset includes demographic details (like gender and location), career aspirations, workplace preferences, and salary expectations.</a:t>
            </a:r>
          </a:p>
          <a:p>
            <a:pPr algn="l">
              <a:lnSpc>
                <a:spcPts val="3711"/>
              </a:lnSpc>
              <a:spcBef>
                <a:spcPct val="0"/>
              </a:spcBef>
            </a:pPr>
            <a:endParaRPr lang="en-US" sz="2651" u="none" strike="noStrike">
              <a:solidFill>
                <a:srgbClr val="000000"/>
              </a:solidFill>
              <a:latin typeface="Arial"/>
              <a:ea typeface="Arial"/>
              <a:cs typeface="Arial"/>
              <a:sym typeface="Arial"/>
            </a:endParaRPr>
          </a:p>
          <a:p>
            <a:pPr marL="572361" lvl="1" indent="-286181" algn="l">
              <a:lnSpc>
                <a:spcPts val="3711"/>
              </a:lnSpc>
              <a:spcBef>
                <a:spcPct val="0"/>
              </a:spcBef>
              <a:buFont typeface="Arial"/>
              <a:buChar char="•"/>
            </a:pPr>
            <a:r>
              <a:rPr lang="en-US" sz="2651" u="none" strike="noStrike">
                <a:solidFill>
                  <a:srgbClr val="000000"/>
                </a:solidFill>
                <a:latin typeface="Arial"/>
                <a:ea typeface="Arial"/>
                <a:cs typeface="Arial"/>
                <a:sym typeface="Arial"/>
              </a:rPr>
              <a:t>The gender distribution revealed a diverse group of participants, including male, female, and transgender individuals, showcasing inclusivity in the data.</a:t>
            </a:r>
          </a:p>
          <a:p>
            <a:pPr algn="l">
              <a:lnSpc>
                <a:spcPts val="3711"/>
              </a:lnSpc>
              <a:spcBef>
                <a:spcPct val="0"/>
              </a:spcBef>
            </a:pPr>
            <a:endParaRPr lang="en-US" sz="2651" u="none" strike="noStrike">
              <a:solidFill>
                <a:srgbClr val="000000"/>
              </a:solidFill>
              <a:latin typeface="Arial"/>
              <a:ea typeface="Arial"/>
              <a:cs typeface="Arial"/>
              <a:sym typeface="Arial"/>
            </a:endParaRPr>
          </a:p>
          <a:p>
            <a:pPr marL="572361" lvl="1" indent="-286181" algn="l">
              <a:lnSpc>
                <a:spcPts val="3711"/>
              </a:lnSpc>
              <a:spcBef>
                <a:spcPct val="0"/>
              </a:spcBef>
              <a:buFont typeface="Arial"/>
              <a:buChar char="•"/>
            </a:pPr>
            <a:r>
              <a:rPr lang="en-US" sz="2651" u="none" strike="noStrike">
                <a:solidFill>
                  <a:srgbClr val="000000"/>
                </a:solidFill>
                <a:latin typeface="Arial"/>
                <a:ea typeface="Arial"/>
                <a:cs typeface="Arial"/>
                <a:sym typeface="Arial"/>
              </a:rPr>
              <a:t>Most respondents were based in India, and to better understand the geographical spread, I also looked at the number of unique zip codes represented.</a:t>
            </a:r>
          </a:p>
        </p:txBody>
      </p:sp>
      <p:grpSp>
        <p:nvGrpSpPr>
          <p:cNvPr id="4" name="Group 4"/>
          <p:cNvGrpSpPr/>
          <p:nvPr/>
        </p:nvGrpSpPr>
        <p:grpSpPr>
          <a:xfrm>
            <a:off x="16415968" y="9258300"/>
            <a:ext cx="1338811" cy="669405"/>
            <a:chOff x="0" y="0"/>
            <a:chExt cx="1785081" cy="892540"/>
          </a:xfrm>
        </p:grpSpPr>
        <p:grpSp>
          <p:nvGrpSpPr>
            <p:cNvPr id="5" name="Group 5"/>
            <p:cNvGrpSpPr/>
            <p:nvPr/>
          </p:nvGrpSpPr>
          <p:grpSpPr>
            <a:xfrm>
              <a:off x="0" y="0"/>
              <a:ext cx="1785081" cy="89254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7" name="TextBox 7"/>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067" y="1050001"/>
            <a:ext cx="10336623" cy="711331"/>
            <a:chOff x="0" y="0"/>
            <a:chExt cx="13782163" cy="948441"/>
          </a:xfrm>
        </p:grpSpPr>
        <p:grpSp>
          <p:nvGrpSpPr>
            <p:cNvPr id="3" name="Group 3"/>
            <p:cNvGrpSpPr/>
            <p:nvPr/>
          </p:nvGrpSpPr>
          <p:grpSpPr>
            <a:xfrm>
              <a:off x="0" y="0"/>
              <a:ext cx="12527634" cy="948441"/>
              <a:chOff x="0" y="0"/>
              <a:chExt cx="3283312" cy="248573"/>
            </a:xfrm>
          </p:grpSpPr>
          <p:sp>
            <p:nvSpPr>
              <p:cNvPr id="4" name="Freeform 4"/>
              <p:cNvSpPr/>
              <p:nvPr/>
            </p:nvSpPr>
            <p:spPr>
              <a:xfrm>
                <a:off x="0" y="0"/>
                <a:ext cx="3283312" cy="248573"/>
              </a:xfrm>
              <a:custGeom>
                <a:avLst/>
                <a:gdLst/>
                <a:ahLst/>
                <a:cxnLst/>
                <a:rect l="l" t="t" r="r" b="b"/>
                <a:pathLst>
                  <a:path w="3283312" h="248573">
                    <a:moveTo>
                      <a:pt x="36020" y="0"/>
                    </a:moveTo>
                    <a:lnTo>
                      <a:pt x="3247292" y="0"/>
                    </a:lnTo>
                    <a:cubicBezTo>
                      <a:pt x="3267185" y="0"/>
                      <a:pt x="3283312" y="16127"/>
                      <a:pt x="3283312" y="36020"/>
                    </a:cubicBezTo>
                    <a:lnTo>
                      <a:pt x="3283312" y="212553"/>
                    </a:lnTo>
                    <a:cubicBezTo>
                      <a:pt x="3283312" y="232446"/>
                      <a:pt x="3267185" y="248573"/>
                      <a:pt x="3247292" y="248573"/>
                    </a:cubicBezTo>
                    <a:lnTo>
                      <a:pt x="36020" y="248573"/>
                    </a:lnTo>
                    <a:cubicBezTo>
                      <a:pt x="16127" y="248573"/>
                      <a:pt x="0" y="232446"/>
                      <a:pt x="0" y="212553"/>
                    </a:cubicBezTo>
                    <a:lnTo>
                      <a:pt x="0" y="36020"/>
                    </a:lnTo>
                    <a:cubicBezTo>
                      <a:pt x="0" y="16127"/>
                      <a:pt x="16127" y="0"/>
                      <a:pt x="36020" y="0"/>
                    </a:cubicBezTo>
                    <a:close/>
                  </a:path>
                </a:pathLst>
              </a:custGeom>
              <a:solidFill>
                <a:srgbClr val="127B22"/>
              </a:solidFill>
            </p:spPr>
          </p:sp>
          <p:sp>
            <p:nvSpPr>
              <p:cNvPr id="5" name="TextBox 5"/>
              <p:cNvSpPr txBox="1"/>
              <p:nvPr/>
            </p:nvSpPr>
            <p:spPr>
              <a:xfrm>
                <a:off x="0" y="-28575"/>
                <a:ext cx="3283312" cy="277148"/>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316623" y="223766"/>
              <a:ext cx="13465541" cy="477266"/>
            </a:xfrm>
            <a:prstGeom prst="rect">
              <a:avLst/>
            </a:prstGeom>
          </p:spPr>
          <p:txBody>
            <a:bodyPr lIns="0" tIns="0" rIns="0" bIns="0" rtlCol="0" anchor="t">
              <a:spAutoFit/>
            </a:bodyPr>
            <a:lstStyle/>
            <a:p>
              <a:pPr algn="just">
                <a:lnSpc>
                  <a:spcPts val="2847"/>
                </a:lnSpc>
              </a:pPr>
              <a:r>
                <a:rPr lang="en-US" sz="2034" b="1" i="1">
                  <a:solidFill>
                    <a:srgbClr val="FFFFFF"/>
                  </a:solidFill>
                  <a:latin typeface="Luciole Bold Italics"/>
                  <a:ea typeface="Luciole Bold Italics"/>
                  <a:cs typeface="Luciole Bold Italics"/>
                  <a:sym typeface="Luciole Bold Italics"/>
                </a:rPr>
                <a:t>      1. How many responses were collected in the survey?</a:t>
              </a:r>
            </a:p>
          </p:txBody>
        </p:sp>
      </p:grpSp>
      <p:grpSp>
        <p:nvGrpSpPr>
          <p:cNvPr id="7" name="Group 7"/>
          <p:cNvGrpSpPr/>
          <p:nvPr/>
        </p:nvGrpSpPr>
        <p:grpSpPr>
          <a:xfrm>
            <a:off x="160759" y="3985504"/>
            <a:ext cx="10185515" cy="711331"/>
            <a:chOff x="0" y="0"/>
            <a:chExt cx="13580687" cy="948441"/>
          </a:xfrm>
        </p:grpSpPr>
        <p:grpSp>
          <p:nvGrpSpPr>
            <p:cNvPr id="8" name="Group 8"/>
            <p:cNvGrpSpPr/>
            <p:nvPr/>
          </p:nvGrpSpPr>
          <p:grpSpPr>
            <a:xfrm>
              <a:off x="0" y="0"/>
              <a:ext cx="12344498" cy="948441"/>
              <a:chOff x="0" y="0"/>
              <a:chExt cx="3235314" cy="248573"/>
            </a:xfrm>
          </p:grpSpPr>
          <p:sp>
            <p:nvSpPr>
              <p:cNvPr id="9" name="Freeform 9"/>
              <p:cNvSpPr/>
              <p:nvPr/>
            </p:nvSpPr>
            <p:spPr>
              <a:xfrm>
                <a:off x="0" y="0"/>
                <a:ext cx="3235314" cy="248573"/>
              </a:xfrm>
              <a:custGeom>
                <a:avLst/>
                <a:gdLst/>
                <a:ahLst/>
                <a:cxnLst/>
                <a:rect l="l" t="t" r="r" b="b"/>
                <a:pathLst>
                  <a:path w="3235314" h="248573">
                    <a:moveTo>
                      <a:pt x="36554" y="0"/>
                    </a:moveTo>
                    <a:lnTo>
                      <a:pt x="3198760" y="0"/>
                    </a:lnTo>
                    <a:cubicBezTo>
                      <a:pt x="3208455" y="0"/>
                      <a:pt x="3217753" y="3851"/>
                      <a:pt x="3224608" y="10706"/>
                    </a:cubicBezTo>
                    <a:cubicBezTo>
                      <a:pt x="3231463" y="17562"/>
                      <a:pt x="3235314" y="26859"/>
                      <a:pt x="3235314" y="36554"/>
                    </a:cubicBezTo>
                    <a:lnTo>
                      <a:pt x="3235314" y="212019"/>
                    </a:lnTo>
                    <a:cubicBezTo>
                      <a:pt x="3235314" y="232207"/>
                      <a:pt x="3218949" y="248573"/>
                      <a:pt x="3198760" y="248573"/>
                    </a:cubicBezTo>
                    <a:lnTo>
                      <a:pt x="36554" y="248573"/>
                    </a:lnTo>
                    <a:cubicBezTo>
                      <a:pt x="16366" y="248573"/>
                      <a:pt x="0" y="232207"/>
                      <a:pt x="0" y="212019"/>
                    </a:cubicBezTo>
                    <a:lnTo>
                      <a:pt x="0" y="36554"/>
                    </a:lnTo>
                    <a:cubicBezTo>
                      <a:pt x="0" y="16366"/>
                      <a:pt x="16366" y="0"/>
                      <a:pt x="36554" y="0"/>
                    </a:cubicBezTo>
                    <a:close/>
                  </a:path>
                </a:pathLst>
              </a:custGeom>
              <a:solidFill>
                <a:srgbClr val="127B22"/>
              </a:solidFill>
            </p:spPr>
          </p:sp>
          <p:sp>
            <p:nvSpPr>
              <p:cNvPr id="10" name="TextBox 10"/>
              <p:cNvSpPr txBox="1"/>
              <p:nvPr/>
            </p:nvSpPr>
            <p:spPr>
              <a:xfrm>
                <a:off x="0" y="-28575"/>
                <a:ext cx="3235314" cy="277148"/>
              </a:xfrm>
              <a:prstGeom prst="rect">
                <a:avLst/>
              </a:prstGeom>
            </p:spPr>
            <p:txBody>
              <a:bodyPr lIns="50800" tIns="50800" rIns="50800" bIns="50800" rtlCol="0" anchor="ctr"/>
              <a:lstStyle/>
              <a:p>
                <a:pPr algn="ctr">
                  <a:lnSpc>
                    <a:spcPts val="2520"/>
                  </a:lnSpc>
                </a:pPr>
                <a:endParaRPr/>
              </a:p>
            </p:txBody>
          </p:sp>
        </p:grpSp>
        <p:sp>
          <p:nvSpPr>
            <p:cNvPr id="11" name="TextBox 11"/>
            <p:cNvSpPr txBox="1"/>
            <p:nvPr/>
          </p:nvSpPr>
          <p:spPr>
            <a:xfrm>
              <a:off x="311994" y="223766"/>
              <a:ext cx="13268693" cy="477266"/>
            </a:xfrm>
            <a:prstGeom prst="rect">
              <a:avLst/>
            </a:prstGeom>
          </p:spPr>
          <p:txBody>
            <a:bodyPr lIns="0" tIns="0" rIns="0" bIns="0" rtlCol="0" anchor="t">
              <a:spAutoFit/>
            </a:bodyPr>
            <a:lstStyle/>
            <a:p>
              <a:pPr algn="just">
                <a:lnSpc>
                  <a:spcPts val="2847"/>
                </a:lnSpc>
              </a:pPr>
              <a:r>
                <a:rPr lang="en-US" sz="2034" b="1" i="1">
                  <a:solidFill>
                    <a:srgbClr val="FFFFFF"/>
                  </a:solidFill>
                  <a:latin typeface="Luciole Bold Italics"/>
                  <a:ea typeface="Luciole Bold Italics"/>
                  <a:cs typeface="Luciole Bold Italics"/>
                  <a:sym typeface="Luciole Bold Italics"/>
                </a:rPr>
                <a:t>       2. What is the Gender distribution in the Dataset?</a:t>
              </a:r>
            </a:p>
          </p:txBody>
        </p:sp>
      </p:grpSp>
      <p:grpSp>
        <p:nvGrpSpPr>
          <p:cNvPr id="12" name="Group 12"/>
          <p:cNvGrpSpPr/>
          <p:nvPr/>
        </p:nvGrpSpPr>
        <p:grpSpPr>
          <a:xfrm>
            <a:off x="160759" y="6611246"/>
            <a:ext cx="11915122" cy="711331"/>
            <a:chOff x="0" y="0"/>
            <a:chExt cx="15886830" cy="948441"/>
          </a:xfrm>
        </p:grpSpPr>
        <p:grpSp>
          <p:nvGrpSpPr>
            <p:cNvPr id="13" name="Group 13"/>
            <p:cNvGrpSpPr/>
            <p:nvPr/>
          </p:nvGrpSpPr>
          <p:grpSpPr>
            <a:xfrm>
              <a:off x="0" y="0"/>
              <a:ext cx="14440722" cy="948441"/>
              <a:chOff x="0" y="0"/>
              <a:chExt cx="3784705" cy="248573"/>
            </a:xfrm>
          </p:grpSpPr>
          <p:sp>
            <p:nvSpPr>
              <p:cNvPr id="14" name="Freeform 14"/>
              <p:cNvSpPr/>
              <p:nvPr/>
            </p:nvSpPr>
            <p:spPr>
              <a:xfrm>
                <a:off x="0" y="0"/>
                <a:ext cx="3784705" cy="248573"/>
              </a:xfrm>
              <a:custGeom>
                <a:avLst/>
                <a:gdLst/>
                <a:ahLst/>
                <a:cxnLst/>
                <a:rect l="l" t="t" r="r" b="b"/>
                <a:pathLst>
                  <a:path w="3784705" h="248573">
                    <a:moveTo>
                      <a:pt x="31248" y="0"/>
                    </a:moveTo>
                    <a:lnTo>
                      <a:pt x="3753457" y="0"/>
                    </a:lnTo>
                    <a:cubicBezTo>
                      <a:pt x="3761744" y="0"/>
                      <a:pt x="3769692" y="3292"/>
                      <a:pt x="3775552" y="9152"/>
                    </a:cubicBezTo>
                    <a:cubicBezTo>
                      <a:pt x="3781413" y="15012"/>
                      <a:pt x="3784705" y="22960"/>
                      <a:pt x="3784705" y="31248"/>
                    </a:cubicBezTo>
                    <a:lnTo>
                      <a:pt x="3784705" y="217325"/>
                    </a:lnTo>
                    <a:cubicBezTo>
                      <a:pt x="3784705" y="234583"/>
                      <a:pt x="3770714" y="248573"/>
                      <a:pt x="3753457" y="248573"/>
                    </a:cubicBezTo>
                    <a:lnTo>
                      <a:pt x="31248" y="248573"/>
                    </a:lnTo>
                    <a:cubicBezTo>
                      <a:pt x="13990" y="248573"/>
                      <a:pt x="0" y="234583"/>
                      <a:pt x="0" y="217325"/>
                    </a:cubicBezTo>
                    <a:lnTo>
                      <a:pt x="0" y="31248"/>
                    </a:lnTo>
                    <a:cubicBezTo>
                      <a:pt x="0" y="13990"/>
                      <a:pt x="13990" y="0"/>
                      <a:pt x="31248" y="0"/>
                    </a:cubicBezTo>
                    <a:close/>
                  </a:path>
                </a:pathLst>
              </a:custGeom>
              <a:solidFill>
                <a:srgbClr val="127B22"/>
              </a:solidFill>
            </p:spPr>
          </p:sp>
          <p:sp>
            <p:nvSpPr>
              <p:cNvPr id="15" name="TextBox 15"/>
              <p:cNvSpPr txBox="1"/>
              <p:nvPr/>
            </p:nvSpPr>
            <p:spPr>
              <a:xfrm>
                <a:off x="0" y="-28575"/>
                <a:ext cx="3784705" cy="277148"/>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364974" y="223766"/>
              <a:ext cx="15521856" cy="477266"/>
            </a:xfrm>
            <a:prstGeom prst="rect">
              <a:avLst/>
            </a:prstGeom>
          </p:spPr>
          <p:txBody>
            <a:bodyPr lIns="0" tIns="0" rIns="0" bIns="0" rtlCol="0" anchor="t">
              <a:spAutoFit/>
            </a:bodyPr>
            <a:lstStyle/>
            <a:p>
              <a:pPr algn="just">
                <a:lnSpc>
                  <a:spcPts val="2847"/>
                </a:lnSpc>
              </a:pPr>
              <a:r>
                <a:rPr lang="en-US" sz="2034" b="1" i="1">
                  <a:solidFill>
                    <a:srgbClr val="FFFFFF"/>
                  </a:solidFill>
                  <a:latin typeface="Luciole Bold Italics"/>
                  <a:ea typeface="Luciole Bold Italics"/>
                  <a:cs typeface="Luciole Bold Italics"/>
                  <a:sym typeface="Luciole Bold Italics"/>
                </a:rPr>
                <a:t>        3. What are the career options recorded in the survey responses?</a:t>
              </a:r>
            </a:p>
          </p:txBody>
        </p:sp>
      </p:grpSp>
      <p:grpSp>
        <p:nvGrpSpPr>
          <p:cNvPr id="17" name="Group 17"/>
          <p:cNvGrpSpPr/>
          <p:nvPr/>
        </p:nvGrpSpPr>
        <p:grpSpPr>
          <a:xfrm>
            <a:off x="16415968" y="9258300"/>
            <a:ext cx="1338811" cy="669405"/>
            <a:chOff x="0" y="0"/>
            <a:chExt cx="1785081" cy="892540"/>
          </a:xfrm>
        </p:grpSpPr>
        <p:grpSp>
          <p:nvGrpSpPr>
            <p:cNvPr id="18" name="Group 18"/>
            <p:cNvGrpSpPr/>
            <p:nvPr/>
          </p:nvGrpSpPr>
          <p:grpSpPr>
            <a:xfrm>
              <a:off x="0" y="0"/>
              <a:ext cx="1785081" cy="892540"/>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20" name="TextBox 2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21" name="AutoShape 21"/>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
        <p:nvSpPr>
          <p:cNvPr id="22" name="TextBox 22"/>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
        <p:nvSpPr>
          <p:cNvPr id="23" name="TextBox 23"/>
          <p:cNvSpPr txBox="1"/>
          <p:nvPr/>
        </p:nvSpPr>
        <p:spPr>
          <a:xfrm>
            <a:off x="-4655" y="1914305"/>
            <a:ext cx="15290128" cy="2181119"/>
          </a:xfrm>
          <a:prstGeom prst="rect">
            <a:avLst/>
          </a:prstGeom>
        </p:spPr>
        <p:txBody>
          <a:bodyPr lIns="0" tIns="0" rIns="0" bIns="0" rtlCol="0" anchor="t">
            <a:spAutoFit/>
          </a:bodyPr>
          <a:lstStyle/>
          <a:p>
            <a:pPr marL="649326" lvl="1" indent="-324663" algn="l">
              <a:lnSpc>
                <a:spcPts val="4210"/>
              </a:lnSpc>
              <a:buFont typeface="Arial"/>
              <a:buChar char="•"/>
            </a:pPr>
            <a:r>
              <a:rPr lang="en-US" sz="3007">
                <a:solidFill>
                  <a:srgbClr val="000000"/>
                </a:solidFill>
                <a:latin typeface="Arial"/>
                <a:ea typeface="Arial"/>
                <a:cs typeface="Arial"/>
                <a:sym typeface="Arial"/>
              </a:rPr>
              <a:t>To accurately capture Gen Z's career aspirations, the initial 3,000+ responses were rigorously cleaned and standardized, resulting in a dataset of over 70,000 rows. This expanded data set allows for a more confident and insightful analysis.</a:t>
            </a:r>
          </a:p>
          <a:p>
            <a:pPr algn="l">
              <a:lnSpc>
                <a:spcPts val="4210"/>
              </a:lnSpc>
            </a:pPr>
            <a:endParaRPr lang="en-US" sz="3007">
              <a:solidFill>
                <a:srgbClr val="000000"/>
              </a:solidFill>
              <a:latin typeface="Arial"/>
              <a:ea typeface="Arial"/>
              <a:cs typeface="Arial"/>
              <a:sym typeface="Arial"/>
            </a:endParaRPr>
          </a:p>
        </p:txBody>
      </p:sp>
      <p:sp>
        <p:nvSpPr>
          <p:cNvPr id="24" name="TextBox 24"/>
          <p:cNvSpPr txBox="1"/>
          <p:nvPr/>
        </p:nvSpPr>
        <p:spPr>
          <a:xfrm>
            <a:off x="292067" y="4744459"/>
            <a:ext cx="12737903" cy="1437576"/>
          </a:xfrm>
          <a:prstGeom prst="rect">
            <a:avLst/>
          </a:prstGeom>
        </p:spPr>
        <p:txBody>
          <a:bodyPr lIns="0" tIns="0" rIns="0" bIns="0" rtlCol="0" anchor="t">
            <a:spAutoFit/>
          </a:bodyPr>
          <a:lstStyle/>
          <a:p>
            <a:pPr marL="572134" lvl="1" indent="-286067" algn="l">
              <a:lnSpc>
                <a:spcPts val="3709"/>
              </a:lnSpc>
              <a:buFont typeface="Arial"/>
              <a:buChar char="•"/>
            </a:pPr>
            <a:r>
              <a:rPr lang="en-US" sz="2649">
                <a:solidFill>
                  <a:srgbClr val="000000"/>
                </a:solidFill>
                <a:latin typeface="Arial"/>
                <a:ea typeface="Arial"/>
                <a:cs typeface="Arial"/>
                <a:sym typeface="Arial"/>
              </a:rPr>
              <a:t>Around 60% of respondents identified as male, and 40% identified as female. </a:t>
            </a:r>
          </a:p>
          <a:p>
            <a:pPr marL="572134" lvl="1" indent="-286067" algn="l">
              <a:lnSpc>
                <a:spcPts val="3709"/>
              </a:lnSpc>
              <a:buFont typeface="Arial"/>
              <a:buChar char="•"/>
            </a:pPr>
            <a:r>
              <a:rPr lang="en-US" sz="2649">
                <a:solidFill>
                  <a:srgbClr val="000000"/>
                </a:solidFill>
                <a:latin typeface="Arial"/>
                <a:ea typeface="Arial"/>
                <a:cs typeface="Arial"/>
                <a:sym typeface="Arial"/>
              </a:rPr>
              <a:t>The transgender group comprised a small fraction of the respondents, at about 0.19%.</a:t>
            </a:r>
          </a:p>
        </p:txBody>
      </p:sp>
      <p:sp>
        <p:nvSpPr>
          <p:cNvPr id="25" name="TextBox 25"/>
          <p:cNvSpPr txBox="1"/>
          <p:nvPr/>
        </p:nvSpPr>
        <p:spPr>
          <a:xfrm>
            <a:off x="-4655" y="7494027"/>
            <a:ext cx="12716610" cy="1437576"/>
          </a:xfrm>
          <a:prstGeom prst="rect">
            <a:avLst/>
          </a:prstGeom>
        </p:spPr>
        <p:txBody>
          <a:bodyPr lIns="0" tIns="0" rIns="0" bIns="0" rtlCol="0" anchor="t">
            <a:spAutoFit/>
          </a:bodyPr>
          <a:lstStyle/>
          <a:p>
            <a:pPr marL="572134" lvl="1" indent="-286067" algn="just">
              <a:lnSpc>
                <a:spcPts val="3709"/>
              </a:lnSpc>
              <a:buFont typeface="Arial"/>
              <a:buChar char="•"/>
            </a:pPr>
            <a:r>
              <a:rPr lang="en-US" sz="2649">
                <a:solidFill>
                  <a:srgbClr val="000000"/>
                </a:solidFill>
                <a:latin typeface="Arial"/>
                <a:ea typeface="Arial"/>
                <a:cs typeface="Arial"/>
                <a:sym typeface="Arial"/>
              </a:rPr>
              <a:t>There are 16 Distinct Career options recorded in the survey like Content Creation, Entrepreneur, Sales, Project Management, Team Lead,Tech fields like UX Design, Software Development, Data Analytics etc.</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557" y="1028700"/>
            <a:ext cx="12139173" cy="711331"/>
            <a:chOff x="0" y="0"/>
            <a:chExt cx="16185564" cy="948441"/>
          </a:xfrm>
        </p:grpSpPr>
        <p:grpSp>
          <p:nvGrpSpPr>
            <p:cNvPr id="3" name="Group 3"/>
            <p:cNvGrpSpPr/>
            <p:nvPr/>
          </p:nvGrpSpPr>
          <p:grpSpPr>
            <a:xfrm>
              <a:off x="0" y="0"/>
              <a:ext cx="14712264" cy="948441"/>
              <a:chOff x="0" y="0"/>
              <a:chExt cx="3855872" cy="248573"/>
            </a:xfrm>
          </p:grpSpPr>
          <p:sp>
            <p:nvSpPr>
              <p:cNvPr id="4" name="Freeform 4"/>
              <p:cNvSpPr/>
              <p:nvPr/>
            </p:nvSpPr>
            <p:spPr>
              <a:xfrm>
                <a:off x="0" y="0"/>
                <a:ext cx="3855872" cy="248573"/>
              </a:xfrm>
              <a:custGeom>
                <a:avLst/>
                <a:gdLst/>
                <a:ahLst/>
                <a:cxnLst/>
                <a:rect l="l" t="t" r="r" b="b"/>
                <a:pathLst>
                  <a:path w="3855872" h="248573">
                    <a:moveTo>
                      <a:pt x="30671" y="0"/>
                    </a:moveTo>
                    <a:lnTo>
                      <a:pt x="3825201" y="0"/>
                    </a:lnTo>
                    <a:cubicBezTo>
                      <a:pt x="3833335" y="0"/>
                      <a:pt x="3841136" y="3231"/>
                      <a:pt x="3846888" y="8983"/>
                    </a:cubicBezTo>
                    <a:cubicBezTo>
                      <a:pt x="3852640" y="14735"/>
                      <a:pt x="3855872" y="22537"/>
                      <a:pt x="3855872" y="30671"/>
                    </a:cubicBezTo>
                    <a:lnTo>
                      <a:pt x="3855872" y="217902"/>
                    </a:lnTo>
                    <a:cubicBezTo>
                      <a:pt x="3855872" y="226036"/>
                      <a:pt x="3852640" y="233837"/>
                      <a:pt x="3846888" y="239589"/>
                    </a:cubicBezTo>
                    <a:cubicBezTo>
                      <a:pt x="3841136" y="245341"/>
                      <a:pt x="3833335" y="248573"/>
                      <a:pt x="3825201" y="248573"/>
                    </a:cubicBezTo>
                    <a:lnTo>
                      <a:pt x="30671" y="248573"/>
                    </a:lnTo>
                    <a:cubicBezTo>
                      <a:pt x="22537" y="248573"/>
                      <a:pt x="14735" y="245341"/>
                      <a:pt x="8983" y="239589"/>
                    </a:cubicBezTo>
                    <a:cubicBezTo>
                      <a:pt x="3231" y="233837"/>
                      <a:pt x="0" y="226036"/>
                      <a:pt x="0" y="217902"/>
                    </a:cubicBezTo>
                    <a:lnTo>
                      <a:pt x="0" y="30671"/>
                    </a:lnTo>
                    <a:cubicBezTo>
                      <a:pt x="0" y="22537"/>
                      <a:pt x="3231" y="14735"/>
                      <a:pt x="8983" y="8983"/>
                    </a:cubicBezTo>
                    <a:cubicBezTo>
                      <a:pt x="14735" y="3231"/>
                      <a:pt x="22537" y="0"/>
                      <a:pt x="30671" y="0"/>
                    </a:cubicBezTo>
                    <a:close/>
                  </a:path>
                </a:pathLst>
              </a:custGeom>
              <a:solidFill>
                <a:srgbClr val="127B22"/>
              </a:solidFill>
            </p:spPr>
          </p:sp>
          <p:sp>
            <p:nvSpPr>
              <p:cNvPr id="5" name="TextBox 5"/>
              <p:cNvSpPr txBox="1"/>
              <p:nvPr/>
            </p:nvSpPr>
            <p:spPr>
              <a:xfrm>
                <a:off x="0" y="-28575"/>
                <a:ext cx="3855872" cy="277148"/>
              </a:xfrm>
              <a:prstGeom prst="rect">
                <a:avLst/>
              </a:prstGeom>
            </p:spPr>
            <p:txBody>
              <a:bodyPr lIns="50800" tIns="50800" rIns="50800" bIns="50800" rtlCol="0" anchor="ctr"/>
              <a:lstStyle/>
              <a:p>
                <a:pPr algn="ctr">
                  <a:lnSpc>
                    <a:spcPts val="2520"/>
                  </a:lnSpc>
                </a:pPr>
                <a:r>
                  <a:rPr lang="en-US" sz="1800">
                    <a:solidFill>
                      <a:srgbClr val="FFFFFF"/>
                    </a:solidFill>
                    <a:latin typeface="Canva Sans"/>
                    <a:ea typeface="Canva Sans"/>
                    <a:cs typeface="Canva Sans"/>
                    <a:sym typeface="Canva Sans"/>
                  </a:rPr>
                  <a:t>        </a:t>
                </a:r>
              </a:p>
            </p:txBody>
          </p:sp>
        </p:grpSp>
        <p:sp>
          <p:nvSpPr>
            <p:cNvPr id="6" name="TextBox 6"/>
            <p:cNvSpPr txBox="1"/>
            <p:nvPr/>
          </p:nvSpPr>
          <p:spPr>
            <a:xfrm>
              <a:off x="371837" y="223766"/>
              <a:ext cx="15813727" cy="477266"/>
            </a:xfrm>
            <a:prstGeom prst="rect">
              <a:avLst/>
            </a:prstGeom>
          </p:spPr>
          <p:txBody>
            <a:bodyPr lIns="0" tIns="0" rIns="0" bIns="0" rtlCol="0" anchor="t">
              <a:spAutoFit/>
            </a:bodyPr>
            <a:lstStyle/>
            <a:p>
              <a:pPr algn="just">
                <a:lnSpc>
                  <a:spcPts val="2847"/>
                </a:lnSpc>
              </a:pPr>
              <a:r>
                <a:rPr lang="en-US" sz="2034" b="1" i="1">
                  <a:solidFill>
                    <a:srgbClr val="FFFFFF"/>
                  </a:solidFill>
                  <a:latin typeface="Luciole Bold Italics"/>
                  <a:ea typeface="Luciole Bold Italics"/>
                  <a:cs typeface="Luciole Bold Italics"/>
                  <a:sym typeface="Luciole Bold Italics"/>
                </a:rPr>
                <a:t>          4. What are the Common Workplace Frustrations that GenZ face?</a:t>
              </a:r>
            </a:p>
          </p:txBody>
        </p:sp>
      </p:grpSp>
      <p:grpSp>
        <p:nvGrpSpPr>
          <p:cNvPr id="7" name="Group 7"/>
          <p:cNvGrpSpPr/>
          <p:nvPr/>
        </p:nvGrpSpPr>
        <p:grpSpPr>
          <a:xfrm>
            <a:off x="126557" y="4038633"/>
            <a:ext cx="15671619" cy="738841"/>
            <a:chOff x="0" y="0"/>
            <a:chExt cx="20895492" cy="985121"/>
          </a:xfrm>
        </p:grpSpPr>
        <p:grpSp>
          <p:nvGrpSpPr>
            <p:cNvPr id="8" name="Group 8"/>
            <p:cNvGrpSpPr/>
            <p:nvPr/>
          </p:nvGrpSpPr>
          <p:grpSpPr>
            <a:xfrm>
              <a:off x="0" y="0"/>
              <a:ext cx="18993468" cy="985121"/>
              <a:chOff x="0" y="0"/>
              <a:chExt cx="4792563" cy="248573"/>
            </a:xfrm>
          </p:grpSpPr>
          <p:sp>
            <p:nvSpPr>
              <p:cNvPr id="9" name="Freeform 9"/>
              <p:cNvSpPr/>
              <p:nvPr/>
            </p:nvSpPr>
            <p:spPr>
              <a:xfrm>
                <a:off x="0" y="0"/>
                <a:ext cx="4792563" cy="248573"/>
              </a:xfrm>
              <a:custGeom>
                <a:avLst/>
                <a:gdLst/>
                <a:ahLst/>
                <a:cxnLst/>
                <a:rect l="l" t="t" r="r" b="b"/>
                <a:pathLst>
                  <a:path w="4792563" h="248573">
                    <a:moveTo>
                      <a:pt x="24676" y="0"/>
                    </a:moveTo>
                    <a:lnTo>
                      <a:pt x="4767887" y="0"/>
                    </a:lnTo>
                    <a:cubicBezTo>
                      <a:pt x="4774431" y="0"/>
                      <a:pt x="4780708" y="2600"/>
                      <a:pt x="4785336" y="7228"/>
                    </a:cubicBezTo>
                    <a:cubicBezTo>
                      <a:pt x="4789963" y="11855"/>
                      <a:pt x="4792563" y="18132"/>
                      <a:pt x="4792563" y="24676"/>
                    </a:cubicBezTo>
                    <a:lnTo>
                      <a:pt x="4792563" y="223896"/>
                    </a:lnTo>
                    <a:cubicBezTo>
                      <a:pt x="4792563" y="237525"/>
                      <a:pt x="4781515" y="248573"/>
                      <a:pt x="4767887" y="248573"/>
                    </a:cubicBezTo>
                    <a:lnTo>
                      <a:pt x="24676" y="248573"/>
                    </a:lnTo>
                    <a:cubicBezTo>
                      <a:pt x="18132" y="248573"/>
                      <a:pt x="11855" y="245973"/>
                      <a:pt x="7228" y="241345"/>
                    </a:cubicBezTo>
                    <a:cubicBezTo>
                      <a:pt x="2600" y="236717"/>
                      <a:pt x="0" y="230441"/>
                      <a:pt x="0" y="223896"/>
                    </a:cubicBezTo>
                    <a:lnTo>
                      <a:pt x="0" y="24676"/>
                    </a:lnTo>
                    <a:cubicBezTo>
                      <a:pt x="0" y="18132"/>
                      <a:pt x="2600" y="11855"/>
                      <a:pt x="7228" y="7228"/>
                    </a:cubicBezTo>
                    <a:cubicBezTo>
                      <a:pt x="11855" y="2600"/>
                      <a:pt x="18132" y="0"/>
                      <a:pt x="24676" y="0"/>
                    </a:cubicBezTo>
                    <a:close/>
                  </a:path>
                </a:pathLst>
              </a:custGeom>
              <a:solidFill>
                <a:srgbClr val="127B22"/>
              </a:solidFill>
            </p:spPr>
          </p:sp>
          <p:sp>
            <p:nvSpPr>
              <p:cNvPr id="10" name="TextBox 10"/>
              <p:cNvSpPr txBox="1"/>
              <p:nvPr/>
            </p:nvSpPr>
            <p:spPr>
              <a:xfrm>
                <a:off x="0" y="-47625"/>
                <a:ext cx="4792563" cy="296198"/>
              </a:xfrm>
              <a:prstGeom prst="rect">
                <a:avLst/>
              </a:prstGeom>
            </p:spPr>
            <p:txBody>
              <a:bodyPr lIns="50800" tIns="50800" rIns="50800" bIns="50800" rtlCol="0" anchor="ctr"/>
              <a:lstStyle/>
              <a:p>
                <a:pPr algn="ctr">
                  <a:lnSpc>
                    <a:spcPts val="2842"/>
                  </a:lnSpc>
                </a:pPr>
                <a:endParaRPr/>
              </a:p>
            </p:txBody>
          </p:sp>
        </p:grpSp>
        <p:sp>
          <p:nvSpPr>
            <p:cNvPr id="11" name="TextBox 11"/>
            <p:cNvSpPr txBox="1"/>
            <p:nvPr/>
          </p:nvSpPr>
          <p:spPr>
            <a:xfrm>
              <a:off x="536177" y="225842"/>
              <a:ext cx="20359314"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5. What is the percentage distribution of respondents based on their daily working hours?</a:t>
              </a:r>
            </a:p>
          </p:txBody>
        </p:sp>
      </p:grpSp>
      <p:sp>
        <p:nvSpPr>
          <p:cNvPr id="12" name="TextBox 12"/>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
        <p:nvSpPr>
          <p:cNvPr id="13" name="TextBox 13"/>
          <p:cNvSpPr txBox="1"/>
          <p:nvPr/>
        </p:nvSpPr>
        <p:spPr>
          <a:xfrm>
            <a:off x="0" y="1892431"/>
            <a:ext cx="14775965" cy="1904279"/>
          </a:xfrm>
          <a:prstGeom prst="rect">
            <a:avLst/>
          </a:prstGeom>
        </p:spPr>
        <p:txBody>
          <a:bodyPr lIns="0" tIns="0" rIns="0" bIns="0" rtlCol="0" anchor="t">
            <a:spAutoFit/>
          </a:bodyPr>
          <a:lstStyle/>
          <a:p>
            <a:pPr marL="572134" lvl="1" indent="-286067" algn="l">
              <a:lnSpc>
                <a:spcPts val="3709"/>
              </a:lnSpc>
              <a:buFont typeface="Arial"/>
              <a:buChar char="•"/>
            </a:pPr>
            <a:r>
              <a:rPr lang="en-US" sz="2649">
                <a:solidFill>
                  <a:srgbClr val="000000"/>
                </a:solidFill>
                <a:latin typeface="Arial"/>
                <a:ea typeface="Arial"/>
                <a:cs typeface="Arial"/>
                <a:sym typeface="Arial"/>
              </a:rPr>
              <a:t>The common workplace frustrations faced by the respondants are ‘Unclear Work with No Goal’,‘Political  Environment’, ‘Unsupportive Managers’, ‘High Stressful Job’, ‘Unclear work even though goal is clear ’ ‘Lack of transparency’ which contribute among the top 5 workplace frustrations</a:t>
            </a:r>
          </a:p>
        </p:txBody>
      </p:sp>
      <p:sp>
        <p:nvSpPr>
          <p:cNvPr id="14" name="TextBox 14"/>
          <p:cNvSpPr txBox="1"/>
          <p:nvPr/>
        </p:nvSpPr>
        <p:spPr>
          <a:xfrm>
            <a:off x="126557" y="5185396"/>
            <a:ext cx="13879932" cy="1904279"/>
          </a:xfrm>
          <a:prstGeom prst="rect">
            <a:avLst/>
          </a:prstGeom>
        </p:spPr>
        <p:txBody>
          <a:bodyPr lIns="0" tIns="0" rIns="0" bIns="0" rtlCol="0" anchor="t">
            <a:spAutoFit/>
          </a:bodyPr>
          <a:lstStyle/>
          <a:p>
            <a:pPr marL="572134" lvl="1" indent="-286067" algn="l">
              <a:lnSpc>
                <a:spcPts val="3709"/>
              </a:lnSpc>
              <a:buFont typeface="Arial"/>
              <a:buChar char="•"/>
            </a:pPr>
            <a:r>
              <a:rPr lang="en-US" sz="2649">
                <a:solidFill>
                  <a:srgbClr val="000000"/>
                </a:solidFill>
                <a:latin typeface="Arial"/>
                <a:ea typeface="Arial"/>
                <a:cs typeface="Arial"/>
                <a:sym typeface="Arial"/>
              </a:rPr>
              <a:t>According to the survey responses, around 62% of respondents reported working 8 hours per day, followed by 19% working 6 hours. </a:t>
            </a:r>
          </a:p>
          <a:p>
            <a:pPr marL="572134" lvl="1" indent="-286067" algn="l">
              <a:lnSpc>
                <a:spcPts val="3709"/>
              </a:lnSpc>
              <a:buFont typeface="Arial"/>
              <a:buChar char="•"/>
            </a:pPr>
            <a:r>
              <a:rPr lang="en-US" sz="2649">
                <a:solidFill>
                  <a:srgbClr val="000000"/>
                </a:solidFill>
                <a:latin typeface="Arial"/>
                <a:ea typeface="Arial"/>
                <a:cs typeface="Arial"/>
                <a:sym typeface="Arial"/>
              </a:rPr>
              <a:t>About 16% reported working 10 hours, while only 2% and 1% worked 12 and 14 hours respectively.</a:t>
            </a:r>
          </a:p>
        </p:txBody>
      </p:sp>
      <p:grpSp>
        <p:nvGrpSpPr>
          <p:cNvPr id="15" name="Group 15"/>
          <p:cNvGrpSpPr/>
          <p:nvPr/>
        </p:nvGrpSpPr>
        <p:grpSpPr>
          <a:xfrm>
            <a:off x="16415968" y="9258300"/>
            <a:ext cx="1338811" cy="669405"/>
            <a:chOff x="0" y="0"/>
            <a:chExt cx="1785081" cy="892540"/>
          </a:xfrm>
        </p:grpSpPr>
        <p:grpSp>
          <p:nvGrpSpPr>
            <p:cNvPr id="16" name="Group 16"/>
            <p:cNvGrpSpPr/>
            <p:nvPr/>
          </p:nvGrpSpPr>
          <p:grpSpPr>
            <a:xfrm>
              <a:off x="0" y="0"/>
              <a:ext cx="1785081" cy="892540"/>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8" name="TextBox 18"/>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9" name="AutoShape 19"/>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15968" y="9258300"/>
            <a:ext cx="1338811" cy="669405"/>
            <a:chOff x="0" y="0"/>
            <a:chExt cx="1785081" cy="892540"/>
          </a:xfrm>
        </p:grpSpPr>
        <p:grpSp>
          <p:nvGrpSpPr>
            <p:cNvPr id="3" name="Group 3"/>
            <p:cNvGrpSpPr/>
            <p:nvPr/>
          </p:nvGrpSpPr>
          <p:grpSpPr>
            <a:xfrm>
              <a:off x="0" y="0"/>
              <a:ext cx="1785081" cy="892540"/>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grpSp>
        <p:nvGrpSpPr>
          <p:cNvPr id="7" name="Group 7"/>
          <p:cNvGrpSpPr/>
          <p:nvPr/>
        </p:nvGrpSpPr>
        <p:grpSpPr>
          <a:xfrm>
            <a:off x="516985" y="876300"/>
            <a:ext cx="15671619" cy="738841"/>
            <a:chOff x="0" y="0"/>
            <a:chExt cx="20895492" cy="985121"/>
          </a:xfrm>
        </p:grpSpPr>
        <p:grpSp>
          <p:nvGrpSpPr>
            <p:cNvPr id="8" name="Group 8"/>
            <p:cNvGrpSpPr/>
            <p:nvPr/>
          </p:nvGrpSpPr>
          <p:grpSpPr>
            <a:xfrm>
              <a:off x="0" y="0"/>
              <a:ext cx="18993468" cy="985121"/>
              <a:chOff x="0" y="0"/>
              <a:chExt cx="4792563" cy="248573"/>
            </a:xfrm>
          </p:grpSpPr>
          <p:sp>
            <p:nvSpPr>
              <p:cNvPr id="9" name="Freeform 9"/>
              <p:cNvSpPr/>
              <p:nvPr/>
            </p:nvSpPr>
            <p:spPr>
              <a:xfrm>
                <a:off x="0" y="0"/>
                <a:ext cx="4792563" cy="248573"/>
              </a:xfrm>
              <a:custGeom>
                <a:avLst/>
                <a:gdLst/>
                <a:ahLst/>
                <a:cxnLst/>
                <a:rect l="l" t="t" r="r" b="b"/>
                <a:pathLst>
                  <a:path w="4792563" h="248573">
                    <a:moveTo>
                      <a:pt x="24676" y="0"/>
                    </a:moveTo>
                    <a:lnTo>
                      <a:pt x="4767887" y="0"/>
                    </a:lnTo>
                    <a:cubicBezTo>
                      <a:pt x="4774431" y="0"/>
                      <a:pt x="4780708" y="2600"/>
                      <a:pt x="4785336" y="7228"/>
                    </a:cubicBezTo>
                    <a:cubicBezTo>
                      <a:pt x="4789963" y="11855"/>
                      <a:pt x="4792563" y="18132"/>
                      <a:pt x="4792563" y="24676"/>
                    </a:cubicBezTo>
                    <a:lnTo>
                      <a:pt x="4792563" y="223896"/>
                    </a:lnTo>
                    <a:cubicBezTo>
                      <a:pt x="4792563" y="237525"/>
                      <a:pt x="4781515" y="248573"/>
                      <a:pt x="4767887" y="248573"/>
                    </a:cubicBezTo>
                    <a:lnTo>
                      <a:pt x="24676" y="248573"/>
                    </a:lnTo>
                    <a:cubicBezTo>
                      <a:pt x="18132" y="248573"/>
                      <a:pt x="11855" y="245973"/>
                      <a:pt x="7228" y="241345"/>
                    </a:cubicBezTo>
                    <a:cubicBezTo>
                      <a:pt x="2600" y="236717"/>
                      <a:pt x="0" y="230441"/>
                      <a:pt x="0" y="223896"/>
                    </a:cubicBezTo>
                    <a:lnTo>
                      <a:pt x="0" y="24676"/>
                    </a:lnTo>
                    <a:cubicBezTo>
                      <a:pt x="0" y="18132"/>
                      <a:pt x="2600" y="11855"/>
                      <a:pt x="7228" y="7228"/>
                    </a:cubicBezTo>
                    <a:cubicBezTo>
                      <a:pt x="11855" y="2600"/>
                      <a:pt x="18132" y="0"/>
                      <a:pt x="24676" y="0"/>
                    </a:cubicBezTo>
                    <a:close/>
                  </a:path>
                </a:pathLst>
              </a:custGeom>
              <a:solidFill>
                <a:srgbClr val="127B22"/>
              </a:solidFill>
            </p:spPr>
          </p:sp>
          <p:sp>
            <p:nvSpPr>
              <p:cNvPr id="10" name="TextBox 10"/>
              <p:cNvSpPr txBox="1"/>
              <p:nvPr/>
            </p:nvSpPr>
            <p:spPr>
              <a:xfrm>
                <a:off x="0" y="-47625"/>
                <a:ext cx="4792563" cy="296198"/>
              </a:xfrm>
              <a:prstGeom prst="rect">
                <a:avLst/>
              </a:prstGeom>
            </p:spPr>
            <p:txBody>
              <a:bodyPr lIns="50800" tIns="50800" rIns="50800" bIns="50800" rtlCol="0" anchor="ctr"/>
              <a:lstStyle/>
              <a:p>
                <a:pPr algn="ctr">
                  <a:lnSpc>
                    <a:spcPts val="2842"/>
                  </a:lnSpc>
                </a:pPr>
                <a:endParaRPr/>
              </a:p>
            </p:txBody>
          </p:sp>
        </p:grpSp>
        <p:sp>
          <p:nvSpPr>
            <p:cNvPr id="11" name="TextBox 11"/>
            <p:cNvSpPr txBox="1"/>
            <p:nvPr/>
          </p:nvSpPr>
          <p:spPr>
            <a:xfrm>
              <a:off x="536177" y="225842"/>
              <a:ext cx="20359314"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6. What is the percentage of participants requiring a full week break, categorized by gender?</a:t>
              </a:r>
            </a:p>
          </p:txBody>
        </p:sp>
      </p:grpSp>
      <p:sp>
        <p:nvSpPr>
          <p:cNvPr id="12" name="TextBox 12"/>
          <p:cNvSpPr txBox="1"/>
          <p:nvPr/>
        </p:nvSpPr>
        <p:spPr>
          <a:xfrm>
            <a:off x="516985" y="1165175"/>
            <a:ext cx="17482039" cy="7829123"/>
          </a:xfrm>
          <a:prstGeom prst="rect">
            <a:avLst/>
          </a:prstGeom>
        </p:spPr>
        <p:txBody>
          <a:bodyPr lIns="0" tIns="0" rIns="0" bIns="0" rtlCol="0" anchor="t">
            <a:spAutoFit/>
          </a:bodyPr>
          <a:lstStyle/>
          <a:p>
            <a:pPr algn="just">
              <a:lnSpc>
                <a:spcPts val="3160"/>
              </a:lnSpc>
              <a:spcBef>
                <a:spcPct val="0"/>
              </a:spcBef>
            </a:pPr>
            <a:endParaRPr/>
          </a:p>
          <a:p>
            <a:pPr marL="572134" lvl="1" indent="-286067" algn="just">
              <a:lnSpc>
                <a:spcPts val="3709"/>
              </a:lnSpc>
              <a:buAutoNum type="arabicPeriod"/>
            </a:pPr>
            <a:r>
              <a:rPr lang="en-US" sz="2649">
                <a:solidFill>
                  <a:srgbClr val="000000"/>
                </a:solidFill>
                <a:latin typeface="Arial"/>
                <a:ea typeface="Arial"/>
                <a:cs typeface="Arial"/>
                <a:sym typeface="Arial"/>
              </a:rPr>
              <a:t> </a:t>
            </a:r>
            <a:r>
              <a:rPr lang="en-US" sz="2649" b="1">
                <a:solidFill>
                  <a:srgbClr val="000000"/>
                </a:solidFill>
                <a:latin typeface="Arial Bold"/>
                <a:ea typeface="Arial Bold"/>
                <a:cs typeface="Arial Bold"/>
                <a:sym typeface="Arial Bold"/>
              </a:rPr>
              <a:t>Females:</a:t>
            </a:r>
          </a:p>
          <a:p>
            <a:pPr marL="572134" lvl="1" indent="-286067" algn="just">
              <a:lnSpc>
                <a:spcPts val="3709"/>
              </a:lnSpc>
              <a:buFont typeface="Arial"/>
              <a:buChar char="•"/>
            </a:pPr>
            <a:r>
              <a:rPr lang="en-US" sz="2649">
                <a:solidFill>
                  <a:srgbClr val="000000"/>
                </a:solidFill>
                <a:latin typeface="Arial"/>
                <a:ea typeface="Arial"/>
                <a:cs typeface="Arial"/>
                <a:sym typeface="Arial"/>
              </a:rPr>
              <a:t>19.73% prefer taking a full week break once every 2 months (highest preference).</a:t>
            </a:r>
          </a:p>
          <a:p>
            <a:pPr marL="572134" lvl="1" indent="-286067" algn="just">
              <a:lnSpc>
                <a:spcPts val="3709"/>
              </a:lnSpc>
              <a:buFont typeface="Arial"/>
              <a:buChar char="•"/>
            </a:pPr>
            <a:r>
              <a:rPr lang="en-US" sz="2649">
                <a:solidFill>
                  <a:srgbClr val="000000"/>
                </a:solidFill>
                <a:latin typeface="Arial"/>
                <a:ea typeface="Arial"/>
                <a:cs typeface="Arial"/>
                <a:sym typeface="Arial"/>
              </a:rPr>
              <a:t>18.31% prefer taking a full week break once every 3 months (second highest).</a:t>
            </a:r>
          </a:p>
          <a:p>
            <a:pPr algn="just">
              <a:lnSpc>
                <a:spcPts val="3709"/>
              </a:lnSpc>
            </a:pPr>
            <a:endParaRPr lang="en-US" sz="2649">
              <a:solidFill>
                <a:srgbClr val="000000"/>
              </a:solidFill>
              <a:latin typeface="Arial"/>
              <a:ea typeface="Arial"/>
              <a:cs typeface="Arial"/>
              <a:sym typeface="Arial"/>
            </a:endParaRPr>
          </a:p>
          <a:p>
            <a:pPr algn="just">
              <a:lnSpc>
                <a:spcPts val="3709"/>
              </a:lnSpc>
            </a:pPr>
            <a:r>
              <a:rPr lang="en-US" sz="2649">
                <a:solidFill>
                  <a:srgbClr val="000000"/>
                </a:solidFill>
                <a:latin typeface="Arial"/>
                <a:ea typeface="Arial"/>
                <a:cs typeface="Arial"/>
                <a:sym typeface="Arial"/>
              </a:rPr>
              <a:t>   2. </a:t>
            </a:r>
            <a:r>
              <a:rPr lang="en-US" sz="2649" b="1">
                <a:solidFill>
                  <a:srgbClr val="000000"/>
                </a:solidFill>
                <a:latin typeface="Arial Bold"/>
                <a:ea typeface="Arial Bold"/>
                <a:cs typeface="Arial Bold"/>
                <a:sym typeface="Arial Bold"/>
              </a:rPr>
              <a:t>Males:</a:t>
            </a:r>
          </a:p>
          <a:p>
            <a:pPr marL="572134" lvl="1" indent="-286067" algn="just">
              <a:lnSpc>
                <a:spcPts val="3709"/>
              </a:lnSpc>
              <a:buFont typeface="Arial"/>
              <a:buChar char="•"/>
            </a:pPr>
            <a:r>
              <a:rPr lang="en-US" sz="2649">
                <a:solidFill>
                  <a:srgbClr val="000000"/>
                </a:solidFill>
                <a:latin typeface="Arial"/>
                <a:ea typeface="Arial"/>
                <a:cs typeface="Arial"/>
                <a:sym typeface="Arial"/>
              </a:rPr>
              <a:t>23.52% prefer taking a full week break once every 3 months (highest preference).</a:t>
            </a:r>
          </a:p>
          <a:p>
            <a:pPr marL="572134" lvl="1" indent="-286067" algn="just">
              <a:lnSpc>
                <a:spcPts val="3709"/>
              </a:lnSpc>
              <a:buFont typeface="Arial"/>
              <a:buChar char="•"/>
            </a:pPr>
            <a:r>
              <a:rPr lang="en-US" sz="2649">
                <a:solidFill>
                  <a:srgbClr val="000000"/>
                </a:solidFill>
                <a:latin typeface="Arial"/>
                <a:ea typeface="Arial"/>
                <a:cs typeface="Arial"/>
                <a:sym typeface="Arial"/>
              </a:rPr>
              <a:t>19.26% prefer taking a full week break once every 2 months (second highest).</a:t>
            </a:r>
          </a:p>
          <a:p>
            <a:pPr algn="just">
              <a:lnSpc>
                <a:spcPts val="3709"/>
              </a:lnSpc>
            </a:pPr>
            <a:endParaRPr lang="en-US" sz="2649">
              <a:solidFill>
                <a:srgbClr val="000000"/>
              </a:solidFill>
              <a:latin typeface="Arial"/>
              <a:ea typeface="Arial"/>
              <a:cs typeface="Arial"/>
              <a:sym typeface="Arial"/>
            </a:endParaRPr>
          </a:p>
          <a:p>
            <a:pPr algn="just">
              <a:lnSpc>
                <a:spcPts val="3709"/>
              </a:lnSpc>
            </a:pPr>
            <a:r>
              <a:rPr lang="en-US" sz="2649">
                <a:solidFill>
                  <a:srgbClr val="000000"/>
                </a:solidFill>
                <a:latin typeface="Arial"/>
                <a:ea typeface="Arial"/>
                <a:cs typeface="Arial"/>
                <a:sym typeface="Arial"/>
              </a:rPr>
              <a:t>  3.</a:t>
            </a:r>
            <a:r>
              <a:rPr lang="en-US" sz="2649" b="1">
                <a:solidFill>
                  <a:srgbClr val="000000"/>
                </a:solidFill>
                <a:latin typeface="Arial Bold"/>
                <a:ea typeface="Arial Bold"/>
                <a:cs typeface="Arial Bold"/>
                <a:sym typeface="Arial Bold"/>
              </a:rPr>
              <a:t> Transgender/Other:</a:t>
            </a:r>
          </a:p>
          <a:p>
            <a:pPr marL="572134" lvl="1" indent="-286067" algn="just">
              <a:lnSpc>
                <a:spcPts val="3709"/>
              </a:lnSpc>
              <a:buFont typeface="Arial"/>
              <a:buChar char="•"/>
            </a:pPr>
            <a:r>
              <a:rPr lang="en-US" sz="2649">
                <a:solidFill>
                  <a:srgbClr val="000000"/>
                </a:solidFill>
                <a:latin typeface="Arial"/>
                <a:ea typeface="Arial"/>
                <a:cs typeface="Arial"/>
                <a:sym typeface="Arial"/>
              </a:rPr>
              <a:t>Representation is very minimal in the dataset.</a:t>
            </a:r>
          </a:p>
          <a:p>
            <a:pPr marL="572134" lvl="1" indent="-286067" algn="just">
              <a:lnSpc>
                <a:spcPts val="3709"/>
              </a:lnSpc>
              <a:buFont typeface="Arial"/>
              <a:buChar char="•"/>
            </a:pPr>
            <a:r>
              <a:rPr lang="en-US" sz="2649">
                <a:solidFill>
                  <a:srgbClr val="000000"/>
                </a:solidFill>
                <a:latin typeface="Arial"/>
                <a:ea typeface="Arial"/>
                <a:cs typeface="Arial"/>
                <a:sym typeface="Arial"/>
              </a:rPr>
              <a:t>The most common preference among this group is taking a full week break once every 12 months (0.24%).</a:t>
            </a:r>
          </a:p>
          <a:p>
            <a:pPr algn="just">
              <a:lnSpc>
                <a:spcPts val="3709"/>
              </a:lnSpc>
            </a:pPr>
            <a:r>
              <a:rPr lang="en-US" sz="2649" b="1">
                <a:solidFill>
                  <a:srgbClr val="000000"/>
                </a:solidFill>
                <a:latin typeface="Arial Bold"/>
                <a:ea typeface="Arial Bold"/>
                <a:cs typeface="Arial Bold"/>
                <a:sym typeface="Arial Bold"/>
              </a:rPr>
              <a:t>Insights:</a:t>
            </a:r>
          </a:p>
          <a:p>
            <a:pPr algn="just">
              <a:lnSpc>
                <a:spcPts val="3709"/>
              </a:lnSpc>
              <a:spcBef>
                <a:spcPct val="0"/>
              </a:spcBef>
            </a:pPr>
            <a:r>
              <a:rPr lang="en-US" sz="2649" b="1">
                <a:solidFill>
                  <a:srgbClr val="000000"/>
                </a:solidFill>
                <a:latin typeface="Arial Bold"/>
                <a:ea typeface="Arial Bold"/>
                <a:cs typeface="Arial Bold"/>
                <a:sym typeface="Arial Bold"/>
              </a:rPr>
              <a:t>Overall, the data underscores that planned, regular extended time off is a significant well-being factor for all genders. Organizations that offer structured, predictable long breaks (every 2–3 months) are likely to better support employee mental health, prevent burnout, and boost retention, especially among Gen Z.</a:t>
            </a:r>
          </a:p>
          <a:p>
            <a:pPr algn="just">
              <a:lnSpc>
                <a:spcPts val="3160"/>
              </a:lnSpc>
              <a:spcBef>
                <a:spcPct val="0"/>
              </a:spcBef>
            </a:pPr>
            <a:endParaRPr lang="en-US" sz="2649" b="1">
              <a:solidFill>
                <a:srgbClr val="000000"/>
              </a:solidFill>
              <a:latin typeface="Arial Bold"/>
              <a:ea typeface="Arial Bold"/>
              <a:cs typeface="Arial Bold"/>
              <a:sym typeface="Arial Bold"/>
            </a:endParaRPr>
          </a:p>
        </p:txBody>
      </p:sp>
      <p:sp>
        <p:nvSpPr>
          <p:cNvPr id="13" name="TextBox 13"/>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68368" y="9410700"/>
            <a:ext cx="1338811" cy="669405"/>
            <a:chOff x="0" y="0"/>
            <a:chExt cx="1785081" cy="892540"/>
          </a:xfrm>
        </p:grpSpPr>
        <p:grpSp>
          <p:nvGrpSpPr>
            <p:cNvPr id="3" name="Group 3"/>
            <p:cNvGrpSpPr/>
            <p:nvPr/>
          </p:nvGrpSpPr>
          <p:grpSpPr>
            <a:xfrm>
              <a:off x="0" y="0"/>
              <a:ext cx="1785081" cy="892540"/>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grpSp>
        <p:nvGrpSpPr>
          <p:cNvPr id="7" name="Group 7"/>
          <p:cNvGrpSpPr/>
          <p:nvPr/>
        </p:nvGrpSpPr>
        <p:grpSpPr>
          <a:xfrm>
            <a:off x="169940" y="830311"/>
            <a:ext cx="15671619" cy="738841"/>
            <a:chOff x="0" y="0"/>
            <a:chExt cx="20895492" cy="985121"/>
          </a:xfrm>
        </p:grpSpPr>
        <p:grpSp>
          <p:nvGrpSpPr>
            <p:cNvPr id="8" name="Group 8"/>
            <p:cNvGrpSpPr/>
            <p:nvPr/>
          </p:nvGrpSpPr>
          <p:grpSpPr>
            <a:xfrm>
              <a:off x="0" y="0"/>
              <a:ext cx="18993468" cy="985121"/>
              <a:chOff x="0" y="0"/>
              <a:chExt cx="4792563" cy="248573"/>
            </a:xfrm>
          </p:grpSpPr>
          <p:sp>
            <p:nvSpPr>
              <p:cNvPr id="9" name="Freeform 9"/>
              <p:cNvSpPr/>
              <p:nvPr/>
            </p:nvSpPr>
            <p:spPr>
              <a:xfrm>
                <a:off x="0" y="0"/>
                <a:ext cx="4792563" cy="248573"/>
              </a:xfrm>
              <a:custGeom>
                <a:avLst/>
                <a:gdLst/>
                <a:ahLst/>
                <a:cxnLst/>
                <a:rect l="l" t="t" r="r" b="b"/>
                <a:pathLst>
                  <a:path w="4792563" h="248573">
                    <a:moveTo>
                      <a:pt x="24676" y="0"/>
                    </a:moveTo>
                    <a:lnTo>
                      <a:pt x="4767887" y="0"/>
                    </a:lnTo>
                    <a:cubicBezTo>
                      <a:pt x="4774431" y="0"/>
                      <a:pt x="4780708" y="2600"/>
                      <a:pt x="4785336" y="7228"/>
                    </a:cubicBezTo>
                    <a:cubicBezTo>
                      <a:pt x="4789963" y="11855"/>
                      <a:pt x="4792563" y="18132"/>
                      <a:pt x="4792563" y="24676"/>
                    </a:cubicBezTo>
                    <a:lnTo>
                      <a:pt x="4792563" y="223896"/>
                    </a:lnTo>
                    <a:cubicBezTo>
                      <a:pt x="4792563" y="237525"/>
                      <a:pt x="4781515" y="248573"/>
                      <a:pt x="4767887" y="248573"/>
                    </a:cubicBezTo>
                    <a:lnTo>
                      <a:pt x="24676" y="248573"/>
                    </a:lnTo>
                    <a:cubicBezTo>
                      <a:pt x="18132" y="248573"/>
                      <a:pt x="11855" y="245973"/>
                      <a:pt x="7228" y="241345"/>
                    </a:cubicBezTo>
                    <a:cubicBezTo>
                      <a:pt x="2600" y="236717"/>
                      <a:pt x="0" y="230441"/>
                      <a:pt x="0" y="223896"/>
                    </a:cubicBezTo>
                    <a:lnTo>
                      <a:pt x="0" y="24676"/>
                    </a:lnTo>
                    <a:cubicBezTo>
                      <a:pt x="0" y="18132"/>
                      <a:pt x="2600" y="11855"/>
                      <a:pt x="7228" y="7228"/>
                    </a:cubicBezTo>
                    <a:cubicBezTo>
                      <a:pt x="11855" y="2600"/>
                      <a:pt x="18132" y="0"/>
                      <a:pt x="24676" y="0"/>
                    </a:cubicBezTo>
                    <a:close/>
                  </a:path>
                </a:pathLst>
              </a:custGeom>
              <a:solidFill>
                <a:srgbClr val="127B22"/>
              </a:solidFill>
            </p:spPr>
          </p:sp>
          <p:sp>
            <p:nvSpPr>
              <p:cNvPr id="10" name="TextBox 10"/>
              <p:cNvSpPr txBox="1"/>
              <p:nvPr/>
            </p:nvSpPr>
            <p:spPr>
              <a:xfrm>
                <a:off x="0" y="-47625"/>
                <a:ext cx="4792563" cy="296198"/>
              </a:xfrm>
              <a:prstGeom prst="rect">
                <a:avLst/>
              </a:prstGeom>
            </p:spPr>
            <p:txBody>
              <a:bodyPr lIns="50800" tIns="50800" rIns="50800" bIns="50800" rtlCol="0" anchor="ctr"/>
              <a:lstStyle/>
              <a:p>
                <a:pPr algn="ctr">
                  <a:lnSpc>
                    <a:spcPts val="2842"/>
                  </a:lnSpc>
                </a:pPr>
                <a:endParaRPr/>
              </a:p>
            </p:txBody>
          </p:sp>
        </p:grpSp>
        <p:sp>
          <p:nvSpPr>
            <p:cNvPr id="11" name="TextBox 11"/>
            <p:cNvSpPr txBox="1"/>
            <p:nvPr/>
          </p:nvSpPr>
          <p:spPr>
            <a:xfrm>
              <a:off x="536177" y="225842"/>
              <a:ext cx="20359314"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7. How do minimum salary expectations differ by Gender?</a:t>
              </a:r>
            </a:p>
          </p:txBody>
        </p:sp>
      </p:grpSp>
      <p:sp>
        <p:nvSpPr>
          <p:cNvPr id="12" name="TextBox 12"/>
          <p:cNvSpPr txBox="1"/>
          <p:nvPr/>
        </p:nvSpPr>
        <p:spPr>
          <a:xfrm>
            <a:off x="169940" y="1682062"/>
            <a:ext cx="14751307" cy="1437576"/>
          </a:xfrm>
          <a:prstGeom prst="rect">
            <a:avLst/>
          </a:prstGeom>
        </p:spPr>
        <p:txBody>
          <a:bodyPr lIns="0" tIns="0" rIns="0" bIns="0" rtlCol="0" anchor="t">
            <a:spAutoFit/>
          </a:bodyPr>
          <a:lstStyle/>
          <a:p>
            <a:pPr marL="572134" lvl="1" indent="-286067" algn="just">
              <a:lnSpc>
                <a:spcPts val="3709"/>
              </a:lnSpc>
              <a:buFont typeface="Arial"/>
              <a:buChar char="•"/>
            </a:pPr>
            <a:r>
              <a:rPr lang="en-US" sz="2649">
                <a:solidFill>
                  <a:srgbClr val="000000"/>
                </a:solidFill>
                <a:latin typeface="Arial"/>
                <a:ea typeface="Arial"/>
                <a:cs typeface="Arial"/>
                <a:sym typeface="Arial"/>
              </a:rPr>
              <a:t>The average expected in-hand monthly salary for males is around ₹30,000, followed closely by females with expectations ranging between ₹28,000 and ₹30,000. </a:t>
            </a:r>
          </a:p>
          <a:p>
            <a:pPr marL="572134" lvl="1" indent="-286067" algn="just">
              <a:lnSpc>
                <a:spcPts val="3709"/>
              </a:lnSpc>
              <a:buFont typeface="Arial"/>
              <a:buChar char="•"/>
            </a:pPr>
            <a:r>
              <a:rPr lang="en-US" sz="2649">
                <a:solidFill>
                  <a:srgbClr val="000000"/>
                </a:solidFill>
                <a:latin typeface="Arial"/>
                <a:ea typeface="Arial"/>
                <a:cs typeface="Arial"/>
                <a:sym typeface="Arial"/>
              </a:rPr>
              <a:t>For others, the expected salary falls between ₹23,000 and ₹25,000.</a:t>
            </a:r>
          </a:p>
        </p:txBody>
      </p:sp>
      <p:grpSp>
        <p:nvGrpSpPr>
          <p:cNvPr id="13" name="Group 13"/>
          <p:cNvGrpSpPr/>
          <p:nvPr/>
        </p:nvGrpSpPr>
        <p:grpSpPr>
          <a:xfrm>
            <a:off x="169940" y="3451622"/>
            <a:ext cx="15671619" cy="738841"/>
            <a:chOff x="0" y="0"/>
            <a:chExt cx="20895492" cy="985121"/>
          </a:xfrm>
        </p:grpSpPr>
        <p:grpSp>
          <p:nvGrpSpPr>
            <p:cNvPr id="14" name="Group 14"/>
            <p:cNvGrpSpPr/>
            <p:nvPr/>
          </p:nvGrpSpPr>
          <p:grpSpPr>
            <a:xfrm>
              <a:off x="0" y="0"/>
              <a:ext cx="18993468" cy="985121"/>
              <a:chOff x="0" y="0"/>
              <a:chExt cx="4792563" cy="248573"/>
            </a:xfrm>
          </p:grpSpPr>
          <p:sp>
            <p:nvSpPr>
              <p:cNvPr id="15" name="Freeform 15"/>
              <p:cNvSpPr/>
              <p:nvPr/>
            </p:nvSpPr>
            <p:spPr>
              <a:xfrm>
                <a:off x="0" y="0"/>
                <a:ext cx="4792563" cy="248573"/>
              </a:xfrm>
              <a:custGeom>
                <a:avLst/>
                <a:gdLst/>
                <a:ahLst/>
                <a:cxnLst/>
                <a:rect l="l" t="t" r="r" b="b"/>
                <a:pathLst>
                  <a:path w="4792563" h="248573">
                    <a:moveTo>
                      <a:pt x="24676" y="0"/>
                    </a:moveTo>
                    <a:lnTo>
                      <a:pt x="4767887" y="0"/>
                    </a:lnTo>
                    <a:cubicBezTo>
                      <a:pt x="4774431" y="0"/>
                      <a:pt x="4780708" y="2600"/>
                      <a:pt x="4785336" y="7228"/>
                    </a:cubicBezTo>
                    <a:cubicBezTo>
                      <a:pt x="4789963" y="11855"/>
                      <a:pt x="4792563" y="18132"/>
                      <a:pt x="4792563" y="24676"/>
                    </a:cubicBezTo>
                    <a:lnTo>
                      <a:pt x="4792563" y="223896"/>
                    </a:lnTo>
                    <a:cubicBezTo>
                      <a:pt x="4792563" y="237525"/>
                      <a:pt x="4781515" y="248573"/>
                      <a:pt x="4767887" y="248573"/>
                    </a:cubicBezTo>
                    <a:lnTo>
                      <a:pt x="24676" y="248573"/>
                    </a:lnTo>
                    <a:cubicBezTo>
                      <a:pt x="18132" y="248573"/>
                      <a:pt x="11855" y="245973"/>
                      <a:pt x="7228" y="241345"/>
                    </a:cubicBezTo>
                    <a:cubicBezTo>
                      <a:pt x="2600" y="236717"/>
                      <a:pt x="0" y="230441"/>
                      <a:pt x="0" y="223896"/>
                    </a:cubicBezTo>
                    <a:lnTo>
                      <a:pt x="0" y="24676"/>
                    </a:lnTo>
                    <a:cubicBezTo>
                      <a:pt x="0" y="18132"/>
                      <a:pt x="2600" y="11855"/>
                      <a:pt x="7228" y="7228"/>
                    </a:cubicBezTo>
                    <a:cubicBezTo>
                      <a:pt x="11855" y="2600"/>
                      <a:pt x="18132" y="0"/>
                      <a:pt x="24676" y="0"/>
                    </a:cubicBezTo>
                    <a:close/>
                  </a:path>
                </a:pathLst>
              </a:custGeom>
              <a:solidFill>
                <a:srgbClr val="127B22"/>
              </a:solidFill>
            </p:spPr>
          </p:sp>
          <p:sp>
            <p:nvSpPr>
              <p:cNvPr id="16" name="TextBox 16"/>
              <p:cNvSpPr txBox="1"/>
              <p:nvPr/>
            </p:nvSpPr>
            <p:spPr>
              <a:xfrm>
                <a:off x="0" y="-47625"/>
                <a:ext cx="4792563" cy="296198"/>
              </a:xfrm>
              <a:prstGeom prst="rect">
                <a:avLst/>
              </a:prstGeom>
            </p:spPr>
            <p:txBody>
              <a:bodyPr lIns="50800" tIns="50800" rIns="50800" bIns="50800" rtlCol="0" anchor="ctr"/>
              <a:lstStyle/>
              <a:p>
                <a:pPr algn="ctr">
                  <a:lnSpc>
                    <a:spcPts val="2842"/>
                  </a:lnSpc>
                </a:pPr>
                <a:endParaRPr/>
              </a:p>
            </p:txBody>
          </p:sp>
        </p:grpSp>
        <p:sp>
          <p:nvSpPr>
            <p:cNvPr id="17" name="TextBox 17"/>
            <p:cNvSpPr txBox="1"/>
            <p:nvPr/>
          </p:nvSpPr>
          <p:spPr>
            <a:xfrm>
              <a:off x="536177" y="225842"/>
              <a:ext cx="20359314"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8.  What are the salary expectations for candidates with 3 years of experience?</a:t>
              </a:r>
            </a:p>
          </p:txBody>
        </p:sp>
      </p:grpSp>
      <p:sp>
        <p:nvSpPr>
          <p:cNvPr id="18" name="TextBox 18"/>
          <p:cNvSpPr txBox="1"/>
          <p:nvPr/>
        </p:nvSpPr>
        <p:spPr>
          <a:xfrm>
            <a:off x="0" y="4276188"/>
            <a:ext cx="16096759" cy="4704501"/>
          </a:xfrm>
          <a:prstGeom prst="rect">
            <a:avLst/>
          </a:prstGeom>
        </p:spPr>
        <p:txBody>
          <a:bodyPr lIns="0" tIns="0" rIns="0" bIns="0" rtlCol="0" anchor="t">
            <a:spAutoFit/>
          </a:bodyPr>
          <a:lstStyle/>
          <a:p>
            <a:pPr marL="572134" lvl="1" indent="-286067" algn="just">
              <a:lnSpc>
                <a:spcPts val="3709"/>
              </a:lnSpc>
              <a:buFont typeface="Arial"/>
              <a:buChar char="•"/>
            </a:pPr>
            <a:r>
              <a:rPr lang="en-US" sz="2649">
                <a:solidFill>
                  <a:srgbClr val="000000"/>
                </a:solidFill>
                <a:latin typeface="Arial"/>
                <a:ea typeface="Arial"/>
                <a:cs typeface="Arial"/>
                <a:sym typeface="Arial"/>
              </a:rPr>
              <a:t>For candidates with 3 years of experience, salary expectations show a strong upward trend.</a:t>
            </a:r>
          </a:p>
          <a:p>
            <a:pPr marL="572134" lvl="1" indent="-286067" algn="just">
              <a:lnSpc>
                <a:spcPts val="3709"/>
              </a:lnSpc>
              <a:buFont typeface="Arial"/>
              <a:buChar char="•"/>
            </a:pPr>
            <a:r>
              <a:rPr lang="en-US" sz="2649">
                <a:solidFill>
                  <a:srgbClr val="000000"/>
                </a:solidFill>
                <a:latin typeface="Arial"/>
                <a:ea typeface="Arial"/>
                <a:cs typeface="Arial"/>
                <a:sym typeface="Arial"/>
              </a:rPr>
              <a:t>The majority (33.16%) expect more than ₹50,000 per month.</a:t>
            </a:r>
          </a:p>
          <a:p>
            <a:pPr marL="572134" lvl="1" indent="-286067" algn="just">
              <a:lnSpc>
                <a:spcPts val="3709"/>
              </a:lnSpc>
              <a:buFont typeface="Arial"/>
              <a:buChar char="•"/>
            </a:pPr>
            <a:r>
              <a:rPr lang="en-US" sz="2649">
                <a:solidFill>
                  <a:srgbClr val="000000"/>
                </a:solidFill>
                <a:latin typeface="Arial"/>
                <a:ea typeface="Arial"/>
                <a:cs typeface="Arial"/>
                <a:sym typeface="Arial"/>
              </a:rPr>
              <a:t>A significant portion (20.04%) aim for salaries between ₹41,000 and ₹50,000.</a:t>
            </a:r>
          </a:p>
          <a:p>
            <a:pPr marL="572134" lvl="1" indent="-286067" algn="just">
              <a:lnSpc>
                <a:spcPts val="3709"/>
              </a:lnSpc>
              <a:buFont typeface="Arial"/>
              <a:buChar char="•"/>
            </a:pPr>
            <a:r>
              <a:rPr lang="en-US" sz="2649">
                <a:solidFill>
                  <a:srgbClr val="000000"/>
                </a:solidFill>
                <a:latin typeface="Arial"/>
                <a:ea typeface="Arial"/>
                <a:cs typeface="Arial"/>
                <a:sym typeface="Arial"/>
              </a:rPr>
              <a:t>About 17.08% expect salaries between ₹31,000 and ₹40,000, while 12.18% expect ₹26,000 to ₹30,000.</a:t>
            </a:r>
          </a:p>
          <a:p>
            <a:pPr marL="572134" lvl="1" indent="-286067" algn="just">
              <a:lnSpc>
                <a:spcPts val="3709"/>
              </a:lnSpc>
              <a:buFont typeface="Arial"/>
              <a:buChar char="•"/>
            </a:pPr>
            <a:r>
              <a:rPr lang="en-US" sz="2649">
                <a:solidFill>
                  <a:srgbClr val="000000"/>
                </a:solidFill>
                <a:latin typeface="Arial"/>
                <a:ea typeface="Arial"/>
                <a:cs typeface="Arial"/>
                <a:sym typeface="Arial"/>
              </a:rPr>
              <a:t>Only a small fraction expect lower ranges: 8.69% for ₹21,000–₹25,000, and even fewer (below 6%) for expectations under ₹20,000.</a:t>
            </a:r>
          </a:p>
          <a:p>
            <a:pPr algn="just">
              <a:lnSpc>
                <a:spcPts val="3709"/>
              </a:lnSpc>
              <a:spcBef>
                <a:spcPct val="0"/>
              </a:spcBef>
            </a:pPr>
            <a:endParaRPr lang="en-US" sz="2649">
              <a:solidFill>
                <a:srgbClr val="000000"/>
              </a:solidFill>
              <a:latin typeface="Arial"/>
              <a:ea typeface="Arial"/>
              <a:cs typeface="Arial"/>
              <a:sym typeface="Arial"/>
            </a:endParaRPr>
          </a:p>
          <a:p>
            <a:pPr algn="just">
              <a:lnSpc>
                <a:spcPts val="3709"/>
              </a:lnSpc>
              <a:spcBef>
                <a:spcPct val="0"/>
              </a:spcBef>
            </a:pPr>
            <a:r>
              <a:rPr lang="en-US" sz="2649" b="1">
                <a:solidFill>
                  <a:srgbClr val="000000"/>
                </a:solidFill>
                <a:latin typeface="Arial Bold"/>
                <a:ea typeface="Arial Bold"/>
                <a:cs typeface="Arial Bold"/>
                <a:sym typeface="Arial Bold"/>
              </a:rPr>
              <a:t>  Insight: </a:t>
            </a:r>
          </a:p>
          <a:p>
            <a:pPr algn="just">
              <a:lnSpc>
                <a:spcPts val="3709"/>
              </a:lnSpc>
              <a:spcBef>
                <a:spcPct val="0"/>
              </a:spcBef>
            </a:pPr>
            <a:r>
              <a:rPr lang="en-US" sz="2649" b="1">
                <a:solidFill>
                  <a:srgbClr val="000000"/>
                </a:solidFill>
                <a:latin typeface="Arial Bold"/>
                <a:ea typeface="Arial Bold"/>
                <a:cs typeface="Arial Bold"/>
                <a:sym typeface="Arial Bold"/>
              </a:rPr>
              <a:t>  Candidates with 3 years of experience predominantly expect salaries upwards of ₹40,000, indicating rising aspirations and market confidence at this experience level.</a:t>
            </a:r>
          </a:p>
        </p:txBody>
      </p:sp>
      <p:sp>
        <p:nvSpPr>
          <p:cNvPr id="19" name="TextBox 19"/>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209291">
            <a:off x="-2516819" y="5542638"/>
            <a:ext cx="7091038" cy="70910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00" cap="rnd">
              <a:solidFill>
                <a:srgbClr val="EAEAB9"/>
              </a:solidFill>
              <a:prstDash val="solid"/>
              <a:round/>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1679"/>
                </a:lnSpc>
                <a:spcBef>
                  <a:spcPct val="0"/>
                </a:spcBef>
              </a:pPr>
              <a:endParaRPr/>
            </a:p>
          </p:txBody>
        </p:sp>
      </p:grpSp>
      <p:grpSp>
        <p:nvGrpSpPr>
          <p:cNvPr id="5" name="Group 5"/>
          <p:cNvGrpSpPr/>
          <p:nvPr/>
        </p:nvGrpSpPr>
        <p:grpSpPr>
          <a:xfrm>
            <a:off x="239240" y="2139842"/>
            <a:ext cx="1265128" cy="1257609"/>
            <a:chOff x="0" y="0"/>
            <a:chExt cx="981774" cy="975939"/>
          </a:xfrm>
        </p:grpSpPr>
        <p:sp>
          <p:nvSpPr>
            <p:cNvPr id="6" name="Freeform 6"/>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7" name="TextBox 7"/>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01</a:t>
              </a:r>
            </a:p>
          </p:txBody>
        </p:sp>
      </p:grpSp>
      <p:sp>
        <p:nvSpPr>
          <p:cNvPr id="8" name="TextBox 8"/>
          <p:cNvSpPr txBox="1"/>
          <p:nvPr/>
        </p:nvSpPr>
        <p:spPr>
          <a:xfrm>
            <a:off x="429398" y="272257"/>
            <a:ext cx="3056609" cy="1865614"/>
          </a:xfrm>
          <a:prstGeom prst="rect">
            <a:avLst/>
          </a:prstGeom>
        </p:spPr>
        <p:txBody>
          <a:bodyPr lIns="0" tIns="0" rIns="0" bIns="0" rtlCol="0" anchor="t">
            <a:spAutoFit/>
          </a:bodyPr>
          <a:lstStyle/>
          <a:p>
            <a:pPr algn="l">
              <a:lnSpc>
                <a:spcPts val="5563"/>
              </a:lnSpc>
            </a:pPr>
            <a:r>
              <a:rPr lang="en-US" sz="3973" b="1">
                <a:solidFill>
                  <a:srgbClr val="127B22"/>
                </a:solidFill>
                <a:latin typeface="Arial Bold"/>
                <a:ea typeface="Arial Bold"/>
                <a:cs typeface="Arial Bold"/>
                <a:sym typeface="Arial Bold"/>
              </a:rPr>
              <a:t>TABLE OF CONTENTS</a:t>
            </a:r>
          </a:p>
          <a:p>
            <a:pPr algn="l">
              <a:lnSpc>
                <a:spcPts val="2971"/>
              </a:lnSpc>
            </a:pPr>
            <a:endParaRPr lang="en-US" sz="3973" b="1">
              <a:solidFill>
                <a:srgbClr val="127B22"/>
              </a:solidFill>
              <a:latin typeface="Arial Bold"/>
              <a:ea typeface="Arial Bold"/>
              <a:cs typeface="Arial Bold"/>
              <a:sym typeface="Arial Bold"/>
            </a:endParaRPr>
          </a:p>
        </p:txBody>
      </p:sp>
      <p:grpSp>
        <p:nvGrpSpPr>
          <p:cNvPr id="9" name="Group 9"/>
          <p:cNvGrpSpPr/>
          <p:nvPr/>
        </p:nvGrpSpPr>
        <p:grpSpPr>
          <a:xfrm>
            <a:off x="6722677" y="5243124"/>
            <a:ext cx="1265128" cy="1257609"/>
            <a:chOff x="0" y="0"/>
            <a:chExt cx="981774" cy="975939"/>
          </a:xfrm>
        </p:grpSpPr>
        <p:sp>
          <p:nvSpPr>
            <p:cNvPr id="10" name="Freeform 10"/>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11" name="TextBox 11"/>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06</a:t>
              </a:r>
            </a:p>
          </p:txBody>
        </p:sp>
      </p:grpSp>
      <p:grpSp>
        <p:nvGrpSpPr>
          <p:cNvPr id="12" name="Group 12"/>
          <p:cNvGrpSpPr/>
          <p:nvPr/>
        </p:nvGrpSpPr>
        <p:grpSpPr>
          <a:xfrm>
            <a:off x="6722677" y="3397450"/>
            <a:ext cx="1265128" cy="1257609"/>
            <a:chOff x="0" y="0"/>
            <a:chExt cx="981774" cy="975939"/>
          </a:xfrm>
        </p:grpSpPr>
        <p:sp>
          <p:nvSpPr>
            <p:cNvPr id="13" name="Freeform 13"/>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14" name="TextBox 14"/>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05</a:t>
              </a:r>
            </a:p>
          </p:txBody>
        </p:sp>
      </p:grpSp>
      <p:grpSp>
        <p:nvGrpSpPr>
          <p:cNvPr id="15" name="Group 15"/>
          <p:cNvGrpSpPr/>
          <p:nvPr/>
        </p:nvGrpSpPr>
        <p:grpSpPr>
          <a:xfrm>
            <a:off x="6722677" y="1845374"/>
            <a:ext cx="1265128" cy="1257609"/>
            <a:chOff x="0" y="0"/>
            <a:chExt cx="981774" cy="975939"/>
          </a:xfrm>
        </p:grpSpPr>
        <p:sp>
          <p:nvSpPr>
            <p:cNvPr id="16" name="Freeform 16"/>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17" name="TextBox 17"/>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04</a:t>
              </a:r>
            </a:p>
          </p:txBody>
        </p:sp>
      </p:grpSp>
      <p:grpSp>
        <p:nvGrpSpPr>
          <p:cNvPr id="18" name="Group 18"/>
          <p:cNvGrpSpPr/>
          <p:nvPr/>
        </p:nvGrpSpPr>
        <p:grpSpPr>
          <a:xfrm>
            <a:off x="239240" y="5469997"/>
            <a:ext cx="1265128" cy="1257609"/>
            <a:chOff x="0" y="0"/>
            <a:chExt cx="981774" cy="975939"/>
          </a:xfrm>
        </p:grpSpPr>
        <p:sp>
          <p:nvSpPr>
            <p:cNvPr id="19" name="Freeform 19"/>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20" name="TextBox 20"/>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03</a:t>
              </a:r>
            </a:p>
          </p:txBody>
        </p:sp>
      </p:grpSp>
      <p:grpSp>
        <p:nvGrpSpPr>
          <p:cNvPr id="21" name="Group 21"/>
          <p:cNvGrpSpPr/>
          <p:nvPr/>
        </p:nvGrpSpPr>
        <p:grpSpPr>
          <a:xfrm>
            <a:off x="239240" y="3792563"/>
            <a:ext cx="1265128" cy="1257609"/>
            <a:chOff x="0" y="0"/>
            <a:chExt cx="981774" cy="975939"/>
          </a:xfrm>
        </p:grpSpPr>
        <p:sp>
          <p:nvSpPr>
            <p:cNvPr id="22" name="Freeform 22"/>
            <p:cNvSpPr/>
            <p:nvPr/>
          </p:nvSpPr>
          <p:spPr>
            <a:xfrm>
              <a:off x="0" y="0"/>
              <a:ext cx="981774" cy="975939"/>
            </a:xfrm>
            <a:custGeom>
              <a:avLst/>
              <a:gdLst/>
              <a:ahLst/>
              <a:cxnLst/>
              <a:rect l="l" t="t" r="r" b="b"/>
              <a:pathLst>
                <a:path w="981774" h="975939">
                  <a:moveTo>
                    <a:pt x="490887" y="0"/>
                  </a:moveTo>
                  <a:cubicBezTo>
                    <a:pt x="219778" y="0"/>
                    <a:pt x="0" y="218471"/>
                    <a:pt x="0" y="487969"/>
                  </a:cubicBezTo>
                  <a:cubicBezTo>
                    <a:pt x="0" y="757468"/>
                    <a:pt x="219778" y="975939"/>
                    <a:pt x="490887" y="975939"/>
                  </a:cubicBezTo>
                  <a:cubicBezTo>
                    <a:pt x="761997" y="975939"/>
                    <a:pt x="981774" y="757468"/>
                    <a:pt x="981774" y="487969"/>
                  </a:cubicBezTo>
                  <a:cubicBezTo>
                    <a:pt x="981774" y="218471"/>
                    <a:pt x="761997" y="0"/>
                    <a:pt x="490887" y="0"/>
                  </a:cubicBezTo>
                  <a:close/>
                </a:path>
              </a:pathLst>
            </a:custGeom>
            <a:solidFill>
              <a:srgbClr val="EAD897"/>
            </a:solidFill>
          </p:spPr>
        </p:sp>
        <p:sp>
          <p:nvSpPr>
            <p:cNvPr id="23" name="TextBox 23"/>
            <p:cNvSpPr txBox="1"/>
            <p:nvPr/>
          </p:nvSpPr>
          <p:spPr>
            <a:xfrm>
              <a:off x="92041" y="-41856"/>
              <a:ext cx="797692" cy="926300"/>
            </a:xfrm>
            <a:prstGeom prst="rect">
              <a:avLst/>
            </a:prstGeom>
          </p:spPr>
          <p:txBody>
            <a:bodyPr lIns="52250" tIns="52250" rIns="52250" bIns="52250" rtlCol="0" anchor="ctr"/>
            <a:lstStyle/>
            <a:p>
              <a:pPr algn="ctr">
                <a:lnSpc>
                  <a:spcPts val="4759"/>
                </a:lnSpc>
              </a:pPr>
              <a:r>
                <a:rPr lang="en-US" sz="3399" b="1">
                  <a:solidFill>
                    <a:srgbClr val="127B22"/>
                  </a:solidFill>
                  <a:latin typeface="Arial Bold"/>
                  <a:ea typeface="Arial Bold"/>
                  <a:cs typeface="Arial Bold"/>
                  <a:sym typeface="Arial Bold"/>
                </a:rPr>
                <a:t>02</a:t>
              </a:r>
            </a:p>
          </p:txBody>
        </p:sp>
      </p:grpSp>
      <p:sp>
        <p:nvSpPr>
          <p:cNvPr id="24" name="TextBox 24"/>
          <p:cNvSpPr txBox="1"/>
          <p:nvPr/>
        </p:nvSpPr>
        <p:spPr>
          <a:xfrm>
            <a:off x="1595264" y="2423679"/>
            <a:ext cx="2856660" cy="560494"/>
          </a:xfrm>
          <a:prstGeom prst="rect">
            <a:avLst/>
          </a:prstGeom>
        </p:spPr>
        <p:txBody>
          <a:bodyPr lIns="0" tIns="0" rIns="0" bIns="0" rtlCol="0" anchor="t">
            <a:spAutoFit/>
          </a:bodyPr>
          <a:lstStyle/>
          <a:p>
            <a:pPr algn="ctr">
              <a:lnSpc>
                <a:spcPts val="4013"/>
              </a:lnSpc>
            </a:pPr>
            <a:r>
              <a:rPr lang="en-US" sz="2866" b="1" dirty="0">
                <a:solidFill>
                  <a:srgbClr val="000000"/>
                </a:solidFill>
                <a:latin typeface="Arial Bold"/>
                <a:ea typeface="Arial Bold"/>
                <a:cs typeface="Arial Bold"/>
                <a:sym typeface="Arial Bold"/>
              </a:rPr>
              <a:t>INTRODUCTION</a:t>
            </a:r>
          </a:p>
        </p:txBody>
      </p:sp>
      <p:sp>
        <p:nvSpPr>
          <p:cNvPr id="25" name="TextBox 25"/>
          <p:cNvSpPr txBox="1"/>
          <p:nvPr/>
        </p:nvSpPr>
        <p:spPr>
          <a:xfrm>
            <a:off x="1170915" y="4139847"/>
            <a:ext cx="5010179" cy="512961"/>
          </a:xfrm>
          <a:prstGeom prst="rect">
            <a:avLst/>
          </a:prstGeom>
        </p:spPr>
        <p:txBody>
          <a:bodyPr wrap="square" lIns="0" tIns="0" rIns="0" bIns="0" rtlCol="0" anchor="t">
            <a:spAutoFit/>
          </a:bodyPr>
          <a:lstStyle/>
          <a:p>
            <a:pPr algn="ctr">
              <a:lnSpc>
                <a:spcPts val="4013"/>
              </a:lnSpc>
            </a:pPr>
            <a:r>
              <a:rPr lang="en-US" sz="2866" b="1" dirty="0">
                <a:solidFill>
                  <a:srgbClr val="000000"/>
                </a:solidFill>
                <a:latin typeface="Arial Bold"/>
                <a:ea typeface="Arial Bold"/>
                <a:cs typeface="Arial Bold"/>
                <a:sym typeface="Arial Bold"/>
              </a:rPr>
              <a:t>PROBLEM STATEMENT</a:t>
            </a:r>
          </a:p>
        </p:txBody>
      </p:sp>
      <p:sp>
        <p:nvSpPr>
          <p:cNvPr id="26" name="TextBox 26"/>
          <p:cNvSpPr txBox="1"/>
          <p:nvPr/>
        </p:nvSpPr>
        <p:spPr>
          <a:xfrm>
            <a:off x="8038905" y="3760702"/>
            <a:ext cx="4991295" cy="468398"/>
          </a:xfrm>
          <a:prstGeom prst="rect">
            <a:avLst/>
          </a:prstGeom>
        </p:spPr>
        <p:txBody>
          <a:bodyPr wrap="square" lIns="0" tIns="0" rIns="0" bIns="0" rtlCol="0" anchor="t">
            <a:spAutoFit/>
          </a:bodyPr>
          <a:lstStyle/>
          <a:p>
            <a:pPr>
              <a:lnSpc>
                <a:spcPts val="4013"/>
              </a:lnSpc>
            </a:pPr>
            <a:r>
              <a:rPr lang="en-US" sz="2866" b="1" dirty="0">
                <a:solidFill>
                  <a:srgbClr val="000000"/>
                </a:solidFill>
                <a:latin typeface="Arial Bold"/>
                <a:ea typeface="Arial Bold"/>
                <a:cs typeface="Arial Bold"/>
                <a:sym typeface="Arial Bold"/>
              </a:rPr>
              <a:t>ANALYZING GENZ DATA</a:t>
            </a:r>
          </a:p>
        </p:txBody>
      </p:sp>
      <p:sp>
        <p:nvSpPr>
          <p:cNvPr id="27" name="TextBox 27"/>
          <p:cNvSpPr txBox="1"/>
          <p:nvPr/>
        </p:nvSpPr>
        <p:spPr>
          <a:xfrm>
            <a:off x="8191589" y="5675690"/>
            <a:ext cx="3543211" cy="468398"/>
          </a:xfrm>
          <a:prstGeom prst="rect">
            <a:avLst/>
          </a:prstGeom>
        </p:spPr>
        <p:txBody>
          <a:bodyPr lIns="0" tIns="0" rIns="0" bIns="0" rtlCol="0" anchor="t">
            <a:spAutoFit/>
          </a:bodyPr>
          <a:lstStyle/>
          <a:p>
            <a:pPr>
              <a:lnSpc>
                <a:spcPts val="4013"/>
              </a:lnSpc>
            </a:pPr>
            <a:r>
              <a:rPr lang="en-US" sz="2866" b="1" dirty="0" smtClean="0">
                <a:solidFill>
                  <a:srgbClr val="000000"/>
                </a:solidFill>
                <a:latin typeface="Arial Bold"/>
                <a:ea typeface="Arial Bold"/>
                <a:cs typeface="Arial Bold"/>
                <a:sym typeface="Arial Bold"/>
              </a:rPr>
              <a:t>CONCLUSION     </a:t>
            </a:r>
            <a:endParaRPr lang="en-US" sz="2866" b="1" dirty="0">
              <a:solidFill>
                <a:srgbClr val="000000"/>
              </a:solidFill>
              <a:latin typeface="Arial Bold"/>
              <a:ea typeface="Arial Bold"/>
              <a:cs typeface="Arial Bold"/>
              <a:sym typeface="Arial Bold"/>
            </a:endParaRPr>
          </a:p>
        </p:txBody>
      </p:sp>
      <p:sp>
        <p:nvSpPr>
          <p:cNvPr id="28" name="TextBox 28"/>
          <p:cNvSpPr txBox="1"/>
          <p:nvPr/>
        </p:nvSpPr>
        <p:spPr>
          <a:xfrm>
            <a:off x="1618297" y="5773539"/>
            <a:ext cx="4020503" cy="468398"/>
          </a:xfrm>
          <a:prstGeom prst="rect">
            <a:avLst/>
          </a:prstGeom>
        </p:spPr>
        <p:txBody>
          <a:bodyPr wrap="square" lIns="0" tIns="0" rIns="0" bIns="0" rtlCol="0" anchor="t">
            <a:spAutoFit/>
          </a:bodyPr>
          <a:lstStyle/>
          <a:p>
            <a:pPr algn="just">
              <a:lnSpc>
                <a:spcPts val="4013"/>
              </a:lnSpc>
            </a:pPr>
            <a:r>
              <a:rPr lang="en-US" sz="2866" b="1" dirty="0">
                <a:solidFill>
                  <a:srgbClr val="000000"/>
                </a:solidFill>
                <a:latin typeface="Arial Bold"/>
                <a:ea typeface="Arial Bold"/>
                <a:cs typeface="Arial Bold"/>
                <a:sym typeface="Arial Bold"/>
              </a:rPr>
              <a:t>DATA </a:t>
            </a:r>
            <a:r>
              <a:rPr lang="en-US" sz="2866" b="1" dirty="0" smtClean="0">
                <a:solidFill>
                  <a:srgbClr val="000000"/>
                </a:solidFill>
                <a:latin typeface="Arial Bold"/>
                <a:ea typeface="Arial Bold"/>
                <a:cs typeface="Arial Bold"/>
                <a:sym typeface="Arial Bold"/>
              </a:rPr>
              <a:t>COLLECTION</a:t>
            </a:r>
            <a:endParaRPr lang="en-US" sz="2866" b="1" dirty="0">
              <a:solidFill>
                <a:srgbClr val="000000"/>
              </a:solidFill>
              <a:latin typeface="Arial Bold"/>
              <a:ea typeface="Arial Bold"/>
              <a:cs typeface="Arial Bold"/>
              <a:sym typeface="Arial Bold"/>
            </a:endParaRPr>
          </a:p>
        </p:txBody>
      </p:sp>
      <p:sp>
        <p:nvSpPr>
          <p:cNvPr id="29" name="AutoShape 29"/>
          <p:cNvSpPr/>
          <p:nvPr/>
        </p:nvSpPr>
        <p:spPr>
          <a:xfrm>
            <a:off x="663928" y="7625915"/>
            <a:ext cx="16595372" cy="0"/>
          </a:xfrm>
          <a:prstGeom prst="line">
            <a:avLst/>
          </a:prstGeom>
          <a:ln w="57150" cap="flat">
            <a:solidFill>
              <a:srgbClr val="127B22"/>
            </a:solidFill>
            <a:prstDash val="solid"/>
            <a:headEnd type="none" w="sm" len="sm"/>
            <a:tailEnd type="none" w="sm" len="sm"/>
          </a:ln>
        </p:spPr>
      </p:sp>
      <p:sp>
        <p:nvSpPr>
          <p:cNvPr id="30" name="TextBox 30"/>
          <p:cNvSpPr txBox="1"/>
          <p:nvPr/>
        </p:nvSpPr>
        <p:spPr>
          <a:xfrm>
            <a:off x="8152544" y="2236702"/>
            <a:ext cx="6249256" cy="468398"/>
          </a:xfrm>
          <a:prstGeom prst="rect">
            <a:avLst/>
          </a:prstGeom>
        </p:spPr>
        <p:txBody>
          <a:bodyPr wrap="square" lIns="0" tIns="0" rIns="0" bIns="0" rtlCol="0" anchor="t">
            <a:spAutoFit/>
          </a:bodyPr>
          <a:lstStyle/>
          <a:p>
            <a:pPr>
              <a:lnSpc>
                <a:spcPts val="4013"/>
              </a:lnSpc>
            </a:pPr>
            <a:r>
              <a:rPr lang="en-US" sz="2866" b="1" dirty="0">
                <a:solidFill>
                  <a:srgbClr val="000000"/>
                </a:solidFill>
                <a:latin typeface="Arial Bold"/>
                <a:ea typeface="Arial Bold"/>
                <a:cs typeface="Arial Bold"/>
                <a:sym typeface="Arial Bold"/>
              </a:rPr>
              <a:t>EXPLORATORY DATA ANALYSIS</a:t>
            </a:r>
          </a:p>
        </p:txBody>
      </p:sp>
      <p:grpSp>
        <p:nvGrpSpPr>
          <p:cNvPr id="31" name="Group 31"/>
          <p:cNvGrpSpPr/>
          <p:nvPr/>
        </p:nvGrpSpPr>
        <p:grpSpPr>
          <a:xfrm>
            <a:off x="16415968" y="9258300"/>
            <a:ext cx="1338811" cy="669405"/>
            <a:chOff x="0" y="0"/>
            <a:chExt cx="1785081" cy="892540"/>
          </a:xfrm>
        </p:grpSpPr>
        <p:grpSp>
          <p:nvGrpSpPr>
            <p:cNvPr id="32" name="Group 32"/>
            <p:cNvGrpSpPr/>
            <p:nvPr/>
          </p:nvGrpSpPr>
          <p:grpSpPr>
            <a:xfrm>
              <a:off x="0" y="0"/>
              <a:ext cx="1785081" cy="892540"/>
              <a:chOff x="0" y="0"/>
              <a:chExt cx="812800" cy="406400"/>
            </a:xfrm>
          </p:grpSpPr>
          <p:sp>
            <p:nvSpPr>
              <p:cNvPr id="33" name="Freeform 3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34" name="TextBox 34"/>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35" name="AutoShape 35"/>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68368" y="9410700"/>
            <a:ext cx="1338811" cy="669405"/>
            <a:chOff x="0" y="0"/>
            <a:chExt cx="1785081" cy="892540"/>
          </a:xfrm>
        </p:grpSpPr>
        <p:grpSp>
          <p:nvGrpSpPr>
            <p:cNvPr id="3" name="Group 3"/>
            <p:cNvGrpSpPr/>
            <p:nvPr/>
          </p:nvGrpSpPr>
          <p:grpSpPr>
            <a:xfrm>
              <a:off x="0" y="0"/>
              <a:ext cx="1785081" cy="892540"/>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grpSp>
        <p:nvGrpSpPr>
          <p:cNvPr id="7" name="Group 7"/>
          <p:cNvGrpSpPr/>
          <p:nvPr/>
        </p:nvGrpSpPr>
        <p:grpSpPr>
          <a:xfrm>
            <a:off x="278399" y="1011705"/>
            <a:ext cx="15671619" cy="738841"/>
            <a:chOff x="0" y="0"/>
            <a:chExt cx="20895492" cy="985121"/>
          </a:xfrm>
        </p:grpSpPr>
        <p:grpSp>
          <p:nvGrpSpPr>
            <p:cNvPr id="8" name="Group 8"/>
            <p:cNvGrpSpPr/>
            <p:nvPr/>
          </p:nvGrpSpPr>
          <p:grpSpPr>
            <a:xfrm>
              <a:off x="0" y="0"/>
              <a:ext cx="18993468" cy="985121"/>
              <a:chOff x="0" y="0"/>
              <a:chExt cx="4792563" cy="248573"/>
            </a:xfrm>
          </p:grpSpPr>
          <p:sp>
            <p:nvSpPr>
              <p:cNvPr id="9" name="Freeform 9"/>
              <p:cNvSpPr/>
              <p:nvPr/>
            </p:nvSpPr>
            <p:spPr>
              <a:xfrm>
                <a:off x="0" y="0"/>
                <a:ext cx="4792563" cy="248573"/>
              </a:xfrm>
              <a:custGeom>
                <a:avLst/>
                <a:gdLst/>
                <a:ahLst/>
                <a:cxnLst/>
                <a:rect l="l" t="t" r="r" b="b"/>
                <a:pathLst>
                  <a:path w="4792563" h="248573">
                    <a:moveTo>
                      <a:pt x="24676" y="0"/>
                    </a:moveTo>
                    <a:lnTo>
                      <a:pt x="4767887" y="0"/>
                    </a:lnTo>
                    <a:cubicBezTo>
                      <a:pt x="4774431" y="0"/>
                      <a:pt x="4780708" y="2600"/>
                      <a:pt x="4785336" y="7228"/>
                    </a:cubicBezTo>
                    <a:cubicBezTo>
                      <a:pt x="4789963" y="11855"/>
                      <a:pt x="4792563" y="18132"/>
                      <a:pt x="4792563" y="24676"/>
                    </a:cubicBezTo>
                    <a:lnTo>
                      <a:pt x="4792563" y="223896"/>
                    </a:lnTo>
                    <a:cubicBezTo>
                      <a:pt x="4792563" y="237525"/>
                      <a:pt x="4781515" y="248573"/>
                      <a:pt x="4767887" y="248573"/>
                    </a:cubicBezTo>
                    <a:lnTo>
                      <a:pt x="24676" y="248573"/>
                    </a:lnTo>
                    <a:cubicBezTo>
                      <a:pt x="18132" y="248573"/>
                      <a:pt x="11855" y="245973"/>
                      <a:pt x="7228" y="241345"/>
                    </a:cubicBezTo>
                    <a:cubicBezTo>
                      <a:pt x="2600" y="236717"/>
                      <a:pt x="0" y="230441"/>
                      <a:pt x="0" y="223896"/>
                    </a:cubicBezTo>
                    <a:lnTo>
                      <a:pt x="0" y="24676"/>
                    </a:lnTo>
                    <a:cubicBezTo>
                      <a:pt x="0" y="18132"/>
                      <a:pt x="2600" y="11855"/>
                      <a:pt x="7228" y="7228"/>
                    </a:cubicBezTo>
                    <a:cubicBezTo>
                      <a:pt x="11855" y="2600"/>
                      <a:pt x="18132" y="0"/>
                      <a:pt x="24676" y="0"/>
                    </a:cubicBezTo>
                    <a:close/>
                  </a:path>
                </a:pathLst>
              </a:custGeom>
              <a:solidFill>
                <a:srgbClr val="127B22"/>
              </a:solidFill>
            </p:spPr>
          </p:sp>
          <p:sp>
            <p:nvSpPr>
              <p:cNvPr id="10" name="TextBox 10"/>
              <p:cNvSpPr txBox="1"/>
              <p:nvPr/>
            </p:nvSpPr>
            <p:spPr>
              <a:xfrm>
                <a:off x="0" y="-47625"/>
                <a:ext cx="4792563" cy="296198"/>
              </a:xfrm>
              <a:prstGeom prst="rect">
                <a:avLst/>
              </a:prstGeom>
            </p:spPr>
            <p:txBody>
              <a:bodyPr lIns="50800" tIns="50800" rIns="50800" bIns="50800" rtlCol="0" anchor="ctr"/>
              <a:lstStyle/>
              <a:p>
                <a:pPr algn="ctr">
                  <a:lnSpc>
                    <a:spcPts val="2842"/>
                  </a:lnSpc>
                </a:pPr>
                <a:endParaRPr/>
              </a:p>
            </p:txBody>
          </p:sp>
        </p:grpSp>
        <p:sp>
          <p:nvSpPr>
            <p:cNvPr id="11" name="TextBox 11"/>
            <p:cNvSpPr txBox="1"/>
            <p:nvPr/>
          </p:nvSpPr>
          <p:spPr>
            <a:xfrm>
              <a:off x="536177" y="225842"/>
              <a:ext cx="20359314"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9.  What are the salary expectations for candidates with 5 years of experience or more?</a:t>
              </a:r>
            </a:p>
          </p:txBody>
        </p:sp>
      </p:grpSp>
      <p:sp>
        <p:nvSpPr>
          <p:cNvPr id="12" name="Freeform 12"/>
          <p:cNvSpPr/>
          <p:nvPr/>
        </p:nvSpPr>
        <p:spPr>
          <a:xfrm>
            <a:off x="10675052" y="2369641"/>
            <a:ext cx="7232127" cy="4225196"/>
          </a:xfrm>
          <a:custGeom>
            <a:avLst/>
            <a:gdLst/>
            <a:ahLst/>
            <a:cxnLst/>
            <a:rect l="l" t="t" r="r" b="b"/>
            <a:pathLst>
              <a:path w="7232127" h="4225196">
                <a:moveTo>
                  <a:pt x="0" y="0"/>
                </a:moveTo>
                <a:lnTo>
                  <a:pt x="7232127" y="0"/>
                </a:lnTo>
                <a:lnTo>
                  <a:pt x="7232127" y="4225196"/>
                </a:lnTo>
                <a:lnTo>
                  <a:pt x="0" y="4225196"/>
                </a:lnTo>
                <a:lnTo>
                  <a:pt x="0" y="0"/>
                </a:lnTo>
                <a:close/>
              </a:path>
            </a:pathLst>
          </a:custGeom>
          <a:blipFill>
            <a:blip r:embed="rId2"/>
            <a:stretch>
              <a:fillRect l="-730" r="-730"/>
            </a:stretch>
          </a:blipFill>
          <a:ln w="28575" cap="sq">
            <a:solidFill>
              <a:srgbClr val="000000"/>
            </a:solidFill>
            <a:prstDash val="solid"/>
            <a:miter/>
          </a:ln>
        </p:spPr>
      </p:sp>
      <p:sp>
        <p:nvSpPr>
          <p:cNvPr id="13" name="TextBox 13"/>
          <p:cNvSpPr txBox="1"/>
          <p:nvPr/>
        </p:nvSpPr>
        <p:spPr>
          <a:xfrm>
            <a:off x="440905" y="2264866"/>
            <a:ext cx="9685613" cy="7504721"/>
          </a:xfrm>
          <a:prstGeom prst="rect">
            <a:avLst/>
          </a:prstGeom>
        </p:spPr>
        <p:txBody>
          <a:bodyPr lIns="0" tIns="0" rIns="0" bIns="0" rtlCol="0" anchor="t">
            <a:spAutoFit/>
          </a:bodyPr>
          <a:lstStyle/>
          <a:p>
            <a:pPr algn="just">
              <a:lnSpc>
                <a:spcPts val="3709"/>
              </a:lnSpc>
            </a:pPr>
            <a:r>
              <a:rPr lang="en-US" sz="2649">
                <a:solidFill>
                  <a:srgbClr val="000000"/>
                </a:solidFill>
                <a:latin typeface="Arial"/>
                <a:ea typeface="Arial"/>
                <a:cs typeface="Arial"/>
                <a:sym typeface="Arial"/>
              </a:rPr>
              <a:t>After 5 years of experience, salary expectations rise significantly:</a:t>
            </a:r>
          </a:p>
          <a:p>
            <a:pPr marL="572134" lvl="1" indent="-286067" algn="just">
              <a:lnSpc>
                <a:spcPts val="3709"/>
              </a:lnSpc>
              <a:buFont typeface="Arial"/>
              <a:buChar char="•"/>
            </a:pPr>
            <a:r>
              <a:rPr lang="en-US" sz="2649">
                <a:solidFill>
                  <a:srgbClr val="000000"/>
                </a:solidFill>
                <a:latin typeface="Arial"/>
                <a:ea typeface="Arial"/>
                <a:cs typeface="Arial"/>
                <a:sym typeface="Arial"/>
              </a:rPr>
              <a:t>Nearly 24% of candidates expect salaries above ₹1.5 lakh per month — the largest group.</a:t>
            </a:r>
          </a:p>
          <a:p>
            <a:pPr marL="572134" lvl="1" indent="-286067" algn="just">
              <a:lnSpc>
                <a:spcPts val="3709"/>
              </a:lnSpc>
              <a:buFont typeface="Arial"/>
              <a:buChar char="•"/>
            </a:pPr>
            <a:r>
              <a:rPr lang="en-US" sz="2649">
                <a:solidFill>
                  <a:srgbClr val="000000"/>
                </a:solidFill>
                <a:latin typeface="Arial"/>
                <a:ea typeface="Arial"/>
                <a:cs typeface="Arial"/>
                <a:sym typeface="Arial"/>
              </a:rPr>
              <a:t>18.24% aim for salaries between ₹91,000 and ₹1.1 lakh, and 17.28% expect between ₹71,000 and ₹90,000.</a:t>
            </a:r>
          </a:p>
          <a:p>
            <a:pPr marL="572134" lvl="1" indent="-286067" algn="just">
              <a:lnSpc>
                <a:spcPts val="3709"/>
              </a:lnSpc>
              <a:buFont typeface="Arial"/>
              <a:buChar char="•"/>
            </a:pPr>
            <a:r>
              <a:rPr lang="en-US" sz="2649">
                <a:solidFill>
                  <a:srgbClr val="000000"/>
                </a:solidFill>
                <a:latin typeface="Arial"/>
                <a:ea typeface="Arial"/>
                <a:cs typeface="Arial"/>
                <a:sym typeface="Arial"/>
              </a:rPr>
              <a:t>About 14.81% set their expectations between ₹1.11 lakh and ₹1.3 lakh.</a:t>
            </a:r>
          </a:p>
          <a:p>
            <a:pPr marL="572134" lvl="1" indent="-286067" algn="just">
              <a:lnSpc>
                <a:spcPts val="3709"/>
              </a:lnSpc>
              <a:buFont typeface="Arial"/>
              <a:buChar char="•"/>
            </a:pPr>
            <a:r>
              <a:rPr lang="en-US" sz="2649">
                <a:solidFill>
                  <a:srgbClr val="000000"/>
                </a:solidFill>
                <a:latin typeface="Arial"/>
                <a:ea typeface="Arial"/>
                <a:cs typeface="Arial"/>
                <a:sym typeface="Arial"/>
              </a:rPr>
              <a:t>11.12% target ₹1.31 lakh to ₹1.5 lakh.</a:t>
            </a:r>
          </a:p>
          <a:p>
            <a:pPr marL="572134" lvl="1" indent="-286067" algn="just">
              <a:lnSpc>
                <a:spcPts val="3709"/>
              </a:lnSpc>
              <a:buFont typeface="Arial"/>
              <a:buChar char="•"/>
            </a:pPr>
            <a:r>
              <a:rPr lang="en-US" sz="2649">
                <a:solidFill>
                  <a:srgbClr val="000000"/>
                </a:solidFill>
                <a:latin typeface="Arial"/>
                <a:ea typeface="Arial"/>
                <a:cs typeface="Arial"/>
                <a:sym typeface="Arial"/>
              </a:rPr>
              <a:t>Smaller proportions expect ₹50,000 to ₹70,000 (10.89%) and ₹30,000 to ₹50,000 (3.97%).</a:t>
            </a:r>
          </a:p>
          <a:p>
            <a:pPr algn="just">
              <a:lnSpc>
                <a:spcPts val="3709"/>
              </a:lnSpc>
            </a:pPr>
            <a:endParaRPr lang="en-US" sz="2649">
              <a:solidFill>
                <a:srgbClr val="000000"/>
              </a:solidFill>
              <a:latin typeface="Arial"/>
              <a:ea typeface="Arial"/>
              <a:cs typeface="Arial"/>
              <a:sym typeface="Arial"/>
            </a:endParaRPr>
          </a:p>
          <a:p>
            <a:pPr algn="just">
              <a:lnSpc>
                <a:spcPts val="3709"/>
              </a:lnSpc>
            </a:pPr>
            <a:r>
              <a:rPr lang="en-US" sz="2649" b="1">
                <a:solidFill>
                  <a:srgbClr val="000000"/>
                </a:solidFill>
                <a:latin typeface="Arial Bold"/>
                <a:ea typeface="Arial Bold"/>
                <a:cs typeface="Arial Bold"/>
                <a:sym typeface="Arial Bold"/>
              </a:rPr>
              <a:t> Insight: </a:t>
            </a:r>
          </a:p>
          <a:p>
            <a:pPr algn="just">
              <a:lnSpc>
                <a:spcPts val="3709"/>
              </a:lnSpc>
            </a:pPr>
            <a:r>
              <a:rPr lang="en-US" sz="2649" b="1">
                <a:solidFill>
                  <a:srgbClr val="000000"/>
                </a:solidFill>
                <a:latin typeface="Arial Bold"/>
                <a:ea typeface="Arial Bold"/>
                <a:cs typeface="Arial Bold"/>
                <a:sym typeface="Arial Bold"/>
              </a:rPr>
              <a:t> Expectations shift notably higher after 5 years, with a clear majority aiming for six-figure monthly salaries, reflecting ambitions for substantial career and financial growth.</a:t>
            </a:r>
          </a:p>
          <a:p>
            <a:pPr algn="just">
              <a:lnSpc>
                <a:spcPts val="3709"/>
              </a:lnSpc>
            </a:pPr>
            <a:endParaRPr lang="en-US" sz="2649" b="1">
              <a:solidFill>
                <a:srgbClr val="000000"/>
              </a:solidFill>
              <a:latin typeface="Arial Bold"/>
              <a:ea typeface="Arial Bold"/>
              <a:cs typeface="Arial Bold"/>
              <a:sym typeface="Arial Bold"/>
            </a:endParaRPr>
          </a:p>
        </p:txBody>
      </p:sp>
      <p:sp>
        <p:nvSpPr>
          <p:cNvPr id="14" name="TextBox 14"/>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278399" y="888648"/>
            <a:ext cx="10617441" cy="738841"/>
            <a:chOff x="0" y="0"/>
            <a:chExt cx="14156589" cy="985121"/>
          </a:xfrm>
        </p:grpSpPr>
        <p:grpSp>
          <p:nvGrpSpPr>
            <p:cNvPr id="8" name="Group 8"/>
            <p:cNvGrpSpPr/>
            <p:nvPr/>
          </p:nvGrpSpPr>
          <p:grpSpPr>
            <a:xfrm>
              <a:off x="0" y="0"/>
              <a:ext cx="12867977" cy="985121"/>
              <a:chOff x="0" y="0"/>
              <a:chExt cx="3246937" cy="248573"/>
            </a:xfrm>
          </p:grpSpPr>
          <p:sp>
            <p:nvSpPr>
              <p:cNvPr id="9" name="Freeform 9"/>
              <p:cNvSpPr/>
              <p:nvPr/>
            </p:nvSpPr>
            <p:spPr>
              <a:xfrm>
                <a:off x="0" y="0"/>
                <a:ext cx="3246937" cy="248573"/>
              </a:xfrm>
              <a:custGeom>
                <a:avLst/>
                <a:gdLst/>
                <a:ahLst/>
                <a:cxnLst/>
                <a:rect l="l" t="t" r="r" b="b"/>
                <a:pathLst>
                  <a:path w="3246937" h="248573">
                    <a:moveTo>
                      <a:pt x="36423" y="0"/>
                    </a:moveTo>
                    <a:lnTo>
                      <a:pt x="3210514" y="0"/>
                    </a:lnTo>
                    <a:cubicBezTo>
                      <a:pt x="3220174" y="0"/>
                      <a:pt x="3229438" y="3837"/>
                      <a:pt x="3236269" y="10668"/>
                    </a:cubicBezTo>
                    <a:cubicBezTo>
                      <a:pt x="3243100" y="17499"/>
                      <a:pt x="3246937" y="26763"/>
                      <a:pt x="3246937" y="36423"/>
                    </a:cubicBezTo>
                    <a:lnTo>
                      <a:pt x="3246937" y="212150"/>
                    </a:lnTo>
                    <a:cubicBezTo>
                      <a:pt x="3246937" y="232265"/>
                      <a:pt x="3230630" y="248573"/>
                      <a:pt x="3210514" y="248573"/>
                    </a:cubicBezTo>
                    <a:lnTo>
                      <a:pt x="36423" y="248573"/>
                    </a:lnTo>
                    <a:cubicBezTo>
                      <a:pt x="26763" y="248573"/>
                      <a:pt x="17499" y="244735"/>
                      <a:pt x="10668" y="237905"/>
                    </a:cubicBezTo>
                    <a:cubicBezTo>
                      <a:pt x="3837" y="231074"/>
                      <a:pt x="0" y="221810"/>
                      <a:pt x="0" y="212150"/>
                    </a:cubicBezTo>
                    <a:lnTo>
                      <a:pt x="0" y="36423"/>
                    </a:lnTo>
                    <a:cubicBezTo>
                      <a:pt x="0" y="26763"/>
                      <a:pt x="3837" y="17499"/>
                      <a:pt x="10668" y="10668"/>
                    </a:cubicBezTo>
                    <a:cubicBezTo>
                      <a:pt x="17499" y="3837"/>
                      <a:pt x="26763" y="0"/>
                      <a:pt x="36423" y="0"/>
                    </a:cubicBezTo>
                    <a:close/>
                  </a:path>
                </a:pathLst>
              </a:custGeom>
              <a:solidFill>
                <a:srgbClr val="127B22"/>
              </a:solidFill>
            </p:spPr>
          </p:sp>
          <p:sp>
            <p:nvSpPr>
              <p:cNvPr id="10" name="TextBox 10"/>
              <p:cNvSpPr txBox="1"/>
              <p:nvPr/>
            </p:nvSpPr>
            <p:spPr>
              <a:xfrm>
                <a:off x="0" y="-47625"/>
                <a:ext cx="3246937" cy="296198"/>
              </a:xfrm>
              <a:prstGeom prst="rect">
                <a:avLst/>
              </a:prstGeom>
            </p:spPr>
            <p:txBody>
              <a:bodyPr lIns="50800" tIns="50800" rIns="50800" bIns="50800" rtlCol="0" anchor="ctr"/>
              <a:lstStyle/>
              <a:p>
                <a:pPr algn="ctr">
                  <a:lnSpc>
                    <a:spcPts val="2842"/>
                  </a:lnSpc>
                </a:pPr>
                <a:endParaRPr/>
              </a:p>
            </p:txBody>
          </p:sp>
        </p:grpSp>
        <p:sp>
          <p:nvSpPr>
            <p:cNvPr id="11" name="TextBox 11"/>
            <p:cNvSpPr txBox="1"/>
            <p:nvPr/>
          </p:nvSpPr>
          <p:spPr>
            <a:xfrm>
              <a:off x="363257" y="225842"/>
              <a:ext cx="13793331"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10. What is the percentage of work setup by respondants?</a:t>
              </a:r>
            </a:p>
          </p:txBody>
        </p:sp>
      </p:grpSp>
      <p:grpSp>
        <p:nvGrpSpPr>
          <p:cNvPr id="12" name="Group 12"/>
          <p:cNvGrpSpPr/>
          <p:nvPr/>
        </p:nvGrpSpPr>
        <p:grpSpPr>
          <a:xfrm>
            <a:off x="11095527" y="0"/>
            <a:ext cx="7096868" cy="7915633"/>
            <a:chOff x="0" y="0"/>
            <a:chExt cx="9462490" cy="10554177"/>
          </a:xfrm>
        </p:grpSpPr>
        <p:grpSp>
          <p:nvGrpSpPr>
            <p:cNvPr id="13" name="Group 13"/>
            <p:cNvGrpSpPr/>
            <p:nvPr/>
          </p:nvGrpSpPr>
          <p:grpSpPr>
            <a:xfrm>
              <a:off x="0" y="0"/>
              <a:ext cx="9462490" cy="10554177"/>
              <a:chOff x="0" y="0"/>
              <a:chExt cx="1869134" cy="2084776"/>
            </a:xfrm>
          </p:grpSpPr>
          <p:sp>
            <p:nvSpPr>
              <p:cNvPr id="14" name="Freeform 14"/>
              <p:cNvSpPr/>
              <p:nvPr/>
            </p:nvSpPr>
            <p:spPr>
              <a:xfrm>
                <a:off x="0" y="0"/>
                <a:ext cx="1869134" cy="2084776"/>
              </a:xfrm>
              <a:custGeom>
                <a:avLst/>
                <a:gdLst/>
                <a:ahLst/>
                <a:cxnLst/>
                <a:rect l="l" t="t" r="r" b="b"/>
                <a:pathLst>
                  <a:path w="1869134" h="2084776">
                    <a:moveTo>
                      <a:pt x="26181" y="0"/>
                    </a:moveTo>
                    <a:lnTo>
                      <a:pt x="1842952" y="0"/>
                    </a:lnTo>
                    <a:cubicBezTo>
                      <a:pt x="1857412" y="0"/>
                      <a:pt x="1869134" y="11722"/>
                      <a:pt x="1869134" y="26181"/>
                    </a:cubicBezTo>
                    <a:lnTo>
                      <a:pt x="1869134" y="2058594"/>
                    </a:lnTo>
                    <a:cubicBezTo>
                      <a:pt x="1869134" y="2073054"/>
                      <a:pt x="1857412" y="2084776"/>
                      <a:pt x="1842952" y="2084776"/>
                    </a:cubicBezTo>
                    <a:lnTo>
                      <a:pt x="26181" y="2084776"/>
                    </a:lnTo>
                    <a:cubicBezTo>
                      <a:pt x="11722" y="2084776"/>
                      <a:pt x="0" y="2073054"/>
                      <a:pt x="0" y="2058594"/>
                    </a:cubicBezTo>
                    <a:lnTo>
                      <a:pt x="0" y="26181"/>
                    </a:lnTo>
                    <a:cubicBezTo>
                      <a:pt x="0" y="11722"/>
                      <a:pt x="11722" y="0"/>
                      <a:pt x="26181" y="0"/>
                    </a:cubicBezTo>
                    <a:close/>
                  </a:path>
                </a:pathLst>
              </a:custGeom>
              <a:solidFill>
                <a:srgbClr val="036011"/>
              </a:solidFill>
            </p:spPr>
          </p:sp>
          <p:sp>
            <p:nvSpPr>
              <p:cNvPr id="15" name="TextBox 15"/>
              <p:cNvSpPr txBox="1"/>
              <p:nvPr/>
            </p:nvSpPr>
            <p:spPr>
              <a:xfrm>
                <a:off x="0" y="-38100"/>
                <a:ext cx="1869134" cy="2122876"/>
              </a:xfrm>
              <a:prstGeom prst="rect">
                <a:avLst/>
              </a:prstGeom>
            </p:spPr>
            <p:txBody>
              <a:bodyPr lIns="50800" tIns="50800" rIns="50800" bIns="50800" rtlCol="0" anchor="ctr"/>
              <a:lstStyle/>
              <a:p>
                <a:pPr algn="ctr">
                  <a:lnSpc>
                    <a:spcPts val="3160"/>
                  </a:lnSpc>
                </a:pPr>
                <a:endParaRPr/>
              </a:p>
            </p:txBody>
          </p:sp>
        </p:grpSp>
        <p:grpSp>
          <p:nvGrpSpPr>
            <p:cNvPr id="16" name="Group 16"/>
            <p:cNvGrpSpPr/>
            <p:nvPr/>
          </p:nvGrpSpPr>
          <p:grpSpPr>
            <a:xfrm>
              <a:off x="444787" y="1385324"/>
              <a:ext cx="8580594" cy="7254949"/>
              <a:chOff x="0" y="0"/>
              <a:chExt cx="841152" cy="711200"/>
            </a:xfrm>
          </p:grpSpPr>
          <p:sp>
            <p:nvSpPr>
              <p:cNvPr id="17" name="Freeform 17"/>
              <p:cNvSpPr/>
              <p:nvPr/>
            </p:nvSpPr>
            <p:spPr>
              <a:xfrm>
                <a:off x="0" y="0"/>
                <a:ext cx="841152" cy="711200"/>
              </a:xfrm>
              <a:custGeom>
                <a:avLst/>
                <a:gdLst/>
                <a:ahLst/>
                <a:cxnLst/>
                <a:rect l="l" t="t" r="r" b="b"/>
                <a:pathLst>
                  <a:path w="841152" h="711200">
                    <a:moveTo>
                      <a:pt x="0" y="50800"/>
                    </a:moveTo>
                    <a:lnTo>
                      <a:pt x="420576" y="0"/>
                    </a:lnTo>
                    <a:lnTo>
                      <a:pt x="841152" y="50800"/>
                    </a:lnTo>
                    <a:lnTo>
                      <a:pt x="841152" y="660400"/>
                    </a:lnTo>
                    <a:lnTo>
                      <a:pt x="420576" y="711200"/>
                    </a:lnTo>
                    <a:lnTo>
                      <a:pt x="0" y="660400"/>
                    </a:lnTo>
                    <a:lnTo>
                      <a:pt x="0" y="50800"/>
                    </a:lnTo>
                    <a:close/>
                  </a:path>
                </a:pathLst>
              </a:custGeom>
              <a:blipFill>
                <a:blip r:embed="rId2"/>
                <a:stretch>
                  <a:fillRect l="-22575" r="-22575"/>
                </a:stretch>
              </a:blipFill>
            </p:spPr>
          </p:sp>
        </p:grpSp>
      </p:grpSp>
      <p:sp>
        <p:nvSpPr>
          <p:cNvPr id="18" name="TextBox 18"/>
          <p:cNvSpPr txBox="1"/>
          <p:nvPr/>
        </p:nvSpPr>
        <p:spPr>
          <a:xfrm>
            <a:off x="553380" y="1991204"/>
            <a:ext cx="9838824" cy="7038018"/>
          </a:xfrm>
          <a:prstGeom prst="rect">
            <a:avLst/>
          </a:prstGeom>
        </p:spPr>
        <p:txBody>
          <a:bodyPr lIns="0" tIns="0" rIns="0" bIns="0" rtlCol="0" anchor="t">
            <a:spAutoFit/>
          </a:bodyPr>
          <a:lstStyle/>
          <a:p>
            <a:pPr algn="just">
              <a:lnSpc>
                <a:spcPts val="3709"/>
              </a:lnSpc>
              <a:spcBef>
                <a:spcPct val="0"/>
              </a:spcBef>
            </a:pPr>
            <a:r>
              <a:rPr lang="en-US" sz="2649">
                <a:solidFill>
                  <a:srgbClr val="000000"/>
                </a:solidFill>
                <a:latin typeface="Arial"/>
                <a:ea typeface="Arial"/>
                <a:cs typeface="Arial"/>
                <a:sym typeface="Arial"/>
              </a:rPr>
              <a:t>When it comes to preferred work setups:</a:t>
            </a:r>
          </a:p>
          <a:p>
            <a:pPr marL="572134" lvl="1" indent="-286067" algn="just">
              <a:lnSpc>
                <a:spcPts val="3709"/>
              </a:lnSpc>
              <a:buFont typeface="Arial"/>
              <a:buChar char="•"/>
            </a:pPr>
            <a:r>
              <a:rPr lang="en-US" sz="2649">
                <a:solidFill>
                  <a:srgbClr val="000000"/>
                </a:solidFill>
                <a:latin typeface="Arial"/>
                <a:ea typeface="Arial"/>
                <a:cs typeface="Arial"/>
                <a:sym typeface="Arial"/>
              </a:rPr>
              <a:t>The highest preference (32.09%) is for working in small teams of 5 to 6 people.</a:t>
            </a:r>
          </a:p>
          <a:p>
            <a:pPr marL="572134" lvl="1" indent="-286067" algn="just">
              <a:lnSpc>
                <a:spcPts val="3709"/>
              </a:lnSpc>
              <a:buFont typeface="Arial"/>
              <a:buChar char="•"/>
            </a:pPr>
            <a:r>
              <a:rPr lang="en-US" sz="2649">
                <a:solidFill>
                  <a:srgbClr val="000000"/>
                </a:solidFill>
                <a:latin typeface="Arial"/>
                <a:ea typeface="Arial"/>
                <a:cs typeface="Arial"/>
                <a:sym typeface="Arial"/>
              </a:rPr>
              <a:t>27.83% of participants prefer working in a large team environment.</a:t>
            </a:r>
          </a:p>
          <a:p>
            <a:pPr marL="572134" lvl="1" indent="-286067" algn="just">
              <a:lnSpc>
                <a:spcPts val="3709"/>
              </a:lnSpc>
              <a:buFont typeface="Arial"/>
              <a:buChar char="•"/>
            </a:pPr>
            <a:r>
              <a:rPr lang="en-US" sz="2649">
                <a:solidFill>
                  <a:srgbClr val="000000"/>
                </a:solidFill>
                <a:latin typeface="Arial"/>
                <a:ea typeface="Arial"/>
                <a:cs typeface="Arial"/>
                <a:sym typeface="Arial"/>
              </a:rPr>
              <a:t>27.32% prefer working with smaller teams of 2 to 3 people.</a:t>
            </a:r>
          </a:p>
          <a:p>
            <a:pPr marL="572134" lvl="1" indent="-286067" algn="just">
              <a:lnSpc>
                <a:spcPts val="3709"/>
              </a:lnSpc>
              <a:buFont typeface="Arial"/>
              <a:buChar char="•"/>
            </a:pPr>
            <a:r>
              <a:rPr lang="en-US" sz="2649">
                <a:solidFill>
                  <a:srgbClr val="000000"/>
                </a:solidFill>
                <a:latin typeface="Arial"/>
                <a:ea typeface="Arial"/>
                <a:cs typeface="Arial"/>
                <a:sym typeface="Arial"/>
              </a:rPr>
              <a:t>Only 12.76% prefer to work alone, highlighting a strong inclination toward collaborative work environments.</a:t>
            </a:r>
          </a:p>
          <a:p>
            <a:pPr algn="just">
              <a:lnSpc>
                <a:spcPts val="3709"/>
              </a:lnSpc>
            </a:pPr>
            <a:endParaRPr lang="en-US" sz="2649">
              <a:solidFill>
                <a:srgbClr val="000000"/>
              </a:solidFill>
              <a:latin typeface="Arial"/>
              <a:ea typeface="Arial"/>
              <a:cs typeface="Arial"/>
              <a:sym typeface="Arial"/>
            </a:endParaRPr>
          </a:p>
          <a:p>
            <a:pPr algn="just">
              <a:lnSpc>
                <a:spcPts val="3709"/>
              </a:lnSpc>
            </a:pPr>
            <a:r>
              <a:rPr lang="en-US" sz="2649" b="1">
                <a:solidFill>
                  <a:srgbClr val="000000"/>
                </a:solidFill>
                <a:latin typeface="Arial Bold"/>
                <a:ea typeface="Arial Bold"/>
                <a:cs typeface="Arial Bold"/>
                <a:sym typeface="Arial Bold"/>
              </a:rPr>
              <a:t>Insight:</a:t>
            </a:r>
          </a:p>
          <a:p>
            <a:pPr algn="just">
              <a:lnSpc>
                <a:spcPts val="3709"/>
              </a:lnSpc>
            </a:pPr>
            <a:r>
              <a:rPr lang="en-US" sz="2649" b="1">
                <a:solidFill>
                  <a:srgbClr val="000000"/>
                </a:solidFill>
                <a:latin typeface="Arial Bold"/>
                <a:ea typeface="Arial Bold"/>
                <a:cs typeface="Arial Bold"/>
                <a:sym typeface="Arial Bold"/>
              </a:rPr>
              <a:t> A majority of individuals prefer teamwork, especially in moderately sized groups (5–6 members), emphasizing the importance of collaboration while maintaining manageable team dynamics.</a:t>
            </a:r>
          </a:p>
          <a:p>
            <a:pPr algn="just">
              <a:lnSpc>
                <a:spcPts val="3709"/>
              </a:lnSpc>
            </a:pPr>
            <a:endParaRPr lang="en-US" sz="2649" b="1">
              <a:solidFill>
                <a:srgbClr val="000000"/>
              </a:solidFill>
              <a:latin typeface="Arial Bold"/>
              <a:ea typeface="Arial Bold"/>
              <a:cs typeface="Arial Bold"/>
              <a:sym typeface="Arial Bold"/>
            </a:endParaRPr>
          </a:p>
        </p:txBody>
      </p:sp>
      <p:sp>
        <p:nvSpPr>
          <p:cNvPr id="19" name="TextBox 19"/>
          <p:cNvSpPr txBox="1"/>
          <p:nvPr/>
        </p:nvSpPr>
        <p:spPr>
          <a:xfrm>
            <a:off x="32746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OVERVIEW OF DATA</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7423" y="3200263"/>
            <a:ext cx="13500599" cy="1943237"/>
          </a:xfrm>
          <a:prstGeom prst="rect">
            <a:avLst/>
          </a:prstGeom>
        </p:spPr>
        <p:txBody>
          <a:bodyPr lIns="0" tIns="0" rIns="0" bIns="0" rtlCol="0" anchor="t">
            <a:spAutoFit/>
          </a:bodyPr>
          <a:lstStyle/>
          <a:p>
            <a:pPr algn="ctr">
              <a:lnSpc>
                <a:spcPts val="14247"/>
              </a:lnSpc>
            </a:pPr>
            <a:r>
              <a:rPr lang="en-US" sz="10176" b="1">
                <a:solidFill>
                  <a:srgbClr val="127B22"/>
                </a:solidFill>
                <a:latin typeface="Arial Bold"/>
                <a:ea typeface="Arial Bold"/>
                <a:cs typeface="Arial Bold"/>
                <a:sym typeface="Arial Bold"/>
              </a:rPr>
              <a:t>UNVIELING INSIGHTS</a:t>
            </a:r>
          </a:p>
        </p:txBody>
      </p:sp>
      <p:grpSp>
        <p:nvGrpSpPr>
          <p:cNvPr id="3" name="Group 3"/>
          <p:cNvGrpSpPr/>
          <p:nvPr/>
        </p:nvGrpSpPr>
        <p:grpSpPr>
          <a:xfrm>
            <a:off x="16415968" y="9258300"/>
            <a:ext cx="1338811" cy="669405"/>
            <a:chOff x="0" y="0"/>
            <a:chExt cx="1785081" cy="892540"/>
          </a:xfrm>
        </p:grpSpPr>
        <p:grpSp>
          <p:nvGrpSpPr>
            <p:cNvPr id="4" name="Group 4"/>
            <p:cNvGrpSpPr/>
            <p:nvPr/>
          </p:nvGrpSpPr>
          <p:grpSpPr>
            <a:xfrm>
              <a:off x="0" y="0"/>
              <a:ext cx="1785081" cy="892540"/>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 name="TextBox 6"/>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713" y="773161"/>
            <a:ext cx="17098587" cy="7971933"/>
          </a:xfrm>
          <a:custGeom>
            <a:avLst/>
            <a:gdLst/>
            <a:ahLst/>
            <a:cxnLst/>
            <a:rect l="l" t="t" r="r" b="b"/>
            <a:pathLst>
              <a:path w="17098587" h="7971933">
                <a:moveTo>
                  <a:pt x="0" y="0"/>
                </a:moveTo>
                <a:lnTo>
                  <a:pt x="17098587" y="0"/>
                </a:lnTo>
                <a:lnTo>
                  <a:pt x="17098587" y="7971934"/>
                </a:lnTo>
                <a:lnTo>
                  <a:pt x="0" y="7971934"/>
                </a:lnTo>
                <a:lnTo>
                  <a:pt x="0" y="0"/>
                </a:lnTo>
                <a:close/>
              </a:path>
            </a:pathLst>
          </a:custGeom>
          <a:blipFill>
            <a:blip r:embed="rId2"/>
            <a:stretch>
              <a:fillRect l="-1402" t="-550" r="-2102" b="-11837"/>
            </a:stretch>
          </a:blipFill>
        </p:spPr>
      </p:sp>
      <p:sp>
        <p:nvSpPr>
          <p:cNvPr id="3" name="TextBox 3"/>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UNVEILING INSIGHTS</a:t>
            </a:r>
          </a:p>
        </p:txBody>
      </p:sp>
      <p:grpSp>
        <p:nvGrpSpPr>
          <p:cNvPr id="4" name="Group 4"/>
          <p:cNvGrpSpPr/>
          <p:nvPr/>
        </p:nvGrpSpPr>
        <p:grpSpPr>
          <a:xfrm>
            <a:off x="16415968" y="9258300"/>
            <a:ext cx="1338811" cy="669405"/>
            <a:chOff x="0" y="0"/>
            <a:chExt cx="1785081" cy="892540"/>
          </a:xfrm>
        </p:grpSpPr>
        <p:grpSp>
          <p:nvGrpSpPr>
            <p:cNvPr id="5" name="Group 5"/>
            <p:cNvGrpSpPr/>
            <p:nvPr/>
          </p:nvGrpSpPr>
          <p:grpSpPr>
            <a:xfrm>
              <a:off x="0" y="0"/>
              <a:ext cx="1785081" cy="89254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7" name="TextBox 7"/>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3161"/>
            <a:ext cx="18288000" cy="8063390"/>
          </a:xfrm>
          <a:custGeom>
            <a:avLst/>
            <a:gdLst/>
            <a:ahLst/>
            <a:cxnLst/>
            <a:rect l="l" t="t" r="r" b="b"/>
            <a:pathLst>
              <a:path w="18288000" h="8063390">
                <a:moveTo>
                  <a:pt x="0" y="0"/>
                </a:moveTo>
                <a:lnTo>
                  <a:pt x="18288000" y="0"/>
                </a:lnTo>
                <a:lnTo>
                  <a:pt x="18288000" y="8063390"/>
                </a:lnTo>
                <a:lnTo>
                  <a:pt x="0" y="8063390"/>
                </a:lnTo>
                <a:lnTo>
                  <a:pt x="0" y="0"/>
                </a:lnTo>
                <a:close/>
              </a:path>
            </a:pathLst>
          </a:custGeom>
          <a:blipFill>
            <a:blip r:embed="rId2"/>
            <a:stretch>
              <a:fillRect l="-952" r="-952" b="-2850"/>
            </a:stretch>
          </a:blipFill>
        </p:spPr>
      </p:sp>
      <p:sp>
        <p:nvSpPr>
          <p:cNvPr id="3" name="TextBox 3"/>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UNVEILING INSIGHTS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3161"/>
            <a:ext cx="18288000" cy="7560460"/>
          </a:xfrm>
          <a:custGeom>
            <a:avLst/>
            <a:gdLst/>
            <a:ahLst/>
            <a:cxnLst/>
            <a:rect l="l" t="t" r="r" b="b"/>
            <a:pathLst>
              <a:path w="18288000" h="7560460">
                <a:moveTo>
                  <a:pt x="0" y="0"/>
                </a:moveTo>
                <a:lnTo>
                  <a:pt x="18288000" y="0"/>
                </a:lnTo>
                <a:lnTo>
                  <a:pt x="18288000" y="7560461"/>
                </a:lnTo>
                <a:lnTo>
                  <a:pt x="0" y="7560461"/>
                </a:lnTo>
                <a:lnTo>
                  <a:pt x="0" y="0"/>
                </a:lnTo>
                <a:close/>
              </a:path>
            </a:pathLst>
          </a:custGeom>
          <a:blipFill>
            <a:blip r:embed="rId2"/>
            <a:stretch>
              <a:fillRect l="-5686" r="-11311" b="-26998"/>
            </a:stretch>
          </a:blipFill>
          <a:ln cap="sq">
            <a:noFill/>
            <a:prstDash val="solid"/>
            <a:miter/>
          </a:ln>
        </p:spPr>
      </p:sp>
      <p:sp>
        <p:nvSpPr>
          <p:cNvPr id="3" name="TextBox 3"/>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UNVEILING INSIGHTS</a:t>
            </a:r>
          </a:p>
        </p:txBody>
      </p:sp>
      <p:grpSp>
        <p:nvGrpSpPr>
          <p:cNvPr id="4" name="Group 4"/>
          <p:cNvGrpSpPr/>
          <p:nvPr/>
        </p:nvGrpSpPr>
        <p:grpSpPr>
          <a:xfrm>
            <a:off x="16415968" y="9258300"/>
            <a:ext cx="1338811" cy="669405"/>
            <a:chOff x="0" y="0"/>
            <a:chExt cx="1785081" cy="892540"/>
          </a:xfrm>
        </p:grpSpPr>
        <p:grpSp>
          <p:nvGrpSpPr>
            <p:cNvPr id="5" name="Group 5"/>
            <p:cNvGrpSpPr/>
            <p:nvPr/>
          </p:nvGrpSpPr>
          <p:grpSpPr>
            <a:xfrm>
              <a:off x="0" y="0"/>
              <a:ext cx="1785081" cy="89254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7" name="TextBox 7"/>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3161"/>
            <a:ext cx="18288000" cy="7830098"/>
          </a:xfrm>
          <a:custGeom>
            <a:avLst/>
            <a:gdLst/>
            <a:ahLst/>
            <a:cxnLst/>
            <a:rect l="l" t="t" r="r" b="b"/>
            <a:pathLst>
              <a:path w="18288000" h="7830098">
                <a:moveTo>
                  <a:pt x="0" y="0"/>
                </a:moveTo>
                <a:lnTo>
                  <a:pt x="18288000" y="0"/>
                </a:lnTo>
                <a:lnTo>
                  <a:pt x="18288000" y="7830099"/>
                </a:lnTo>
                <a:lnTo>
                  <a:pt x="0" y="7830099"/>
                </a:lnTo>
                <a:lnTo>
                  <a:pt x="0" y="0"/>
                </a:lnTo>
                <a:close/>
              </a:path>
            </a:pathLst>
          </a:custGeom>
          <a:blipFill>
            <a:blip r:embed="rId2"/>
            <a:stretch>
              <a:fillRect l="-678" r="-4145" b="-17210"/>
            </a:stretch>
          </a:blipFill>
          <a:ln cap="rnd">
            <a:noFill/>
            <a:prstDash val="solid"/>
            <a:round/>
          </a:ln>
        </p:spPr>
      </p:sp>
      <p:sp>
        <p:nvSpPr>
          <p:cNvPr id="3" name="TextBox 3"/>
          <p:cNvSpPr txBox="1"/>
          <p:nvPr/>
        </p:nvSpPr>
        <p:spPr>
          <a:xfrm>
            <a:off x="3846112" y="14760"/>
            <a:ext cx="9579839" cy="758402"/>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UNVEILING INSIGHTS</a:t>
            </a:r>
          </a:p>
        </p:txBody>
      </p:sp>
      <p:grpSp>
        <p:nvGrpSpPr>
          <p:cNvPr id="4" name="Group 4"/>
          <p:cNvGrpSpPr/>
          <p:nvPr/>
        </p:nvGrpSpPr>
        <p:grpSpPr>
          <a:xfrm>
            <a:off x="16415968" y="9258300"/>
            <a:ext cx="1338811" cy="669405"/>
            <a:chOff x="0" y="0"/>
            <a:chExt cx="1785081" cy="892540"/>
          </a:xfrm>
        </p:grpSpPr>
        <p:grpSp>
          <p:nvGrpSpPr>
            <p:cNvPr id="5" name="Group 5"/>
            <p:cNvGrpSpPr/>
            <p:nvPr/>
          </p:nvGrpSpPr>
          <p:grpSpPr>
            <a:xfrm>
              <a:off x="0" y="0"/>
              <a:ext cx="1785081" cy="89254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7" name="TextBox 7"/>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898267"/>
            <a:ext cx="14977483" cy="671072"/>
            <a:chOff x="0" y="0"/>
            <a:chExt cx="19969977" cy="894762"/>
          </a:xfrm>
        </p:grpSpPr>
        <p:grpSp>
          <p:nvGrpSpPr>
            <p:cNvPr id="8" name="Group 8"/>
            <p:cNvGrpSpPr/>
            <p:nvPr/>
          </p:nvGrpSpPr>
          <p:grpSpPr>
            <a:xfrm>
              <a:off x="0" y="0"/>
              <a:ext cx="19969977" cy="894762"/>
              <a:chOff x="0" y="0"/>
              <a:chExt cx="5038963" cy="225773"/>
            </a:xfrm>
          </p:grpSpPr>
          <p:sp>
            <p:nvSpPr>
              <p:cNvPr id="9" name="Freeform 9"/>
              <p:cNvSpPr/>
              <p:nvPr/>
            </p:nvSpPr>
            <p:spPr>
              <a:xfrm>
                <a:off x="0" y="0"/>
                <a:ext cx="5038963" cy="225773"/>
              </a:xfrm>
              <a:custGeom>
                <a:avLst/>
                <a:gdLst/>
                <a:ahLst/>
                <a:cxnLst/>
                <a:rect l="l" t="t" r="r" b="b"/>
                <a:pathLst>
                  <a:path w="5038963" h="225773">
                    <a:moveTo>
                      <a:pt x="29980" y="0"/>
                    </a:moveTo>
                    <a:lnTo>
                      <a:pt x="5008983" y="0"/>
                    </a:lnTo>
                    <a:cubicBezTo>
                      <a:pt x="5025540" y="0"/>
                      <a:pt x="5038963" y="13423"/>
                      <a:pt x="5038963" y="29980"/>
                    </a:cubicBezTo>
                    <a:lnTo>
                      <a:pt x="5038963" y="195792"/>
                    </a:lnTo>
                    <a:cubicBezTo>
                      <a:pt x="5038963" y="212350"/>
                      <a:pt x="5025540" y="225773"/>
                      <a:pt x="5008983" y="225773"/>
                    </a:cubicBezTo>
                    <a:lnTo>
                      <a:pt x="29980" y="225773"/>
                    </a:lnTo>
                    <a:cubicBezTo>
                      <a:pt x="13423" y="225773"/>
                      <a:pt x="0" y="212350"/>
                      <a:pt x="0" y="195792"/>
                    </a:cubicBezTo>
                    <a:lnTo>
                      <a:pt x="0" y="29980"/>
                    </a:lnTo>
                    <a:cubicBezTo>
                      <a:pt x="0" y="13423"/>
                      <a:pt x="13423" y="0"/>
                      <a:pt x="29980" y="0"/>
                    </a:cubicBezTo>
                    <a:close/>
                  </a:path>
                </a:pathLst>
              </a:custGeom>
              <a:solidFill>
                <a:srgbClr val="127B22"/>
              </a:solidFill>
            </p:spPr>
          </p:sp>
          <p:sp>
            <p:nvSpPr>
              <p:cNvPr id="10" name="TextBox 10"/>
              <p:cNvSpPr txBox="1"/>
              <p:nvPr/>
            </p:nvSpPr>
            <p:spPr>
              <a:xfrm>
                <a:off x="0" y="-47625"/>
                <a:ext cx="503896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700048" y="225842"/>
              <a:ext cx="19269929"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1.  How many Gen Z individuals are willing to work for a company with no social impact? </a:t>
              </a:r>
            </a:p>
          </p:txBody>
        </p:sp>
      </p:grpSp>
      <p:sp>
        <p:nvSpPr>
          <p:cNvPr id="12" name="TextBox 12"/>
          <p:cNvSpPr txBox="1"/>
          <p:nvPr/>
        </p:nvSpPr>
        <p:spPr>
          <a:xfrm>
            <a:off x="3050594" y="69438"/>
            <a:ext cx="10111327" cy="790729"/>
          </a:xfrm>
          <a:prstGeom prst="rect">
            <a:avLst/>
          </a:prstGeom>
        </p:spPr>
        <p:txBody>
          <a:bodyPr wrap="square" lIns="0" tIns="0" rIns="0" bIns="0" rtlCol="0" anchor="t">
            <a:spAutoFit/>
          </a:bodyPr>
          <a:lstStyle/>
          <a:p>
            <a:pPr algn="ctr">
              <a:lnSpc>
                <a:spcPts val="6591"/>
              </a:lnSpc>
            </a:pPr>
            <a:r>
              <a:rPr lang="en-US" sz="4710" b="1" dirty="0">
                <a:solidFill>
                  <a:srgbClr val="036011"/>
                </a:solidFill>
                <a:latin typeface="Canva Sans Bold"/>
                <a:ea typeface="Canva Sans Bold"/>
                <a:cs typeface="Canva Sans Bold"/>
                <a:sym typeface="Canva Sans Bold"/>
              </a:rPr>
              <a:t>ALIGNED MISSION ASPIRATIONS</a:t>
            </a:r>
          </a:p>
        </p:txBody>
      </p:sp>
      <p:sp>
        <p:nvSpPr>
          <p:cNvPr id="13" name="TextBox 13"/>
          <p:cNvSpPr txBox="1"/>
          <p:nvPr/>
        </p:nvSpPr>
        <p:spPr>
          <a:xfrm>
            <a:off x="399104" y="1738721"/>
            <a:ext cx="15414305" cy="7504721"/>
          </a:xfrm>
          <a:prstGeom prst="rect">
            <a:avLst/>
          </a:prstGeom>
        </p:spPr>
        <p:txBody>
          <a:bodyPr lIns="0" tIns="0" rIns="0" bIns="0" rtlCol="0" anchor="t">
            <a:spAutoFit/>
          </a:bodyPr>
          <a:lstStyle/>
          <a:p>
            <a:pPr algn="just">
              <a:lnSpc>
                <a:spcPts val="3709"/>
              </a:lnSpc>
            </a:pPr>
            <a:r>
              <a:rPr lang="en-US" sz="2649" dirty="0">
                <a:solidFill>
                  <a:srgbClr val="000000"/>
                </a:solidFill>
                <a:latin typeface="Arial"/>
                <a:ea typeface="Arial"/>
                <a:cs typeface="Arial"/>
                <a:sym typeface="Arial"/>
              </a:rPr>
              <a:t>When asked about their willingness to work for a company with no social impact </a:t>
            </a:r>
          </a:p>
          <a:p>
            <a:pPr algn="just">
              <a:lnSpc>
                <a:spcPts val="3709"/>
              </a:lnSpc>
            </a:pPr>
            <a:r>
              <a:rPr lang="en-US" sz="2649" dirty="0">
                <a:solidFill>
                  <a:srgbClr val="000000"/>
                </a:solidFill>
                <a:latin typeface="Arial"/>
                <a:ea typeface="Arial"/>
                <a:cs typeface="Arial"/>
                <a:sym typeface="Arial"/>
              </a:rPr>
              <a:t>(rated on a scale from 1 to 10):</a:t>
            </a:r>
          </a:p>
          <a:p>
            <a:pPr marL="572134" lvl="1" indent="-286067" algn="just">
              <a:lnSpc>
                <a:spcPts val="3709"/>
              </a:lnSpc>
              <a:buFont typeface="Arial"/>
              <a:buChar char="•"/>
            </a:pPr>
            <a:r>
              <a:rPr lang="en-US" sz="2649" dirty="0">
                <a:solidFill>
                  <a:srgbClr val="000000"/>
                </a:solidFill>
                <a:latin typeface="Arial"/>
                <a:ea typeface="Arial"/>
                <a:cs typeface="Arial"/>
                <a:sym typeface="Arial"/>
              </a:rPr>
              <a:t>Lower ratings dominate — a large share rated 5 or below, indicating a strong preference against working for such companies.</a:t>
            </a:r>
          </a:p>
          <a:p>
            <a:pPr marL="572134" lvl="1" indent="-286067" algn="just">
              <a:lnSpc>
                <a:spcPts val="3709"/>
              </a:lnSpc>
              <a:buFont typeface="Arial"/>
              <a:buChar char="•"/>
            </a:pPr>
            <a:r>
              <a:rPr lang="en-US" sz="2649" dirty="0">
                <a:solidFill>
                  <a:srgbClr val="000000"/>
                </a:solidFill>
                <a:latin typeface="Arial"/>
                <a:ea typeface="Arial"/>
                <a:cs typeface="Arial"/>
                <a:sym typeface="Arial"/>
              </a:rPr>
              <a:t>The most common rating was 5 (16,676 respondents), reflecting neutral to slightly negative sentiment.</a:t>
            </a:r>
          </a:p>
          <a:p>
            <a:pPr marL="572134" lvl="1" indent="-286067" algn="just">
              <a:lnSpc>
                <a:spcPts val="3709"/>
              </a:lnSpc>
              <a:buFont typeface="Arial"/>
              <a:buChar char="•"/>
            </a:pPr>
            <a:r>
              <a:rPr lang="en-US" sz="2649" dirty="0">
                <a:solidFill>
                  <a:srgbClr val="000000"/>
                </a:solidFill>
                <a:latin typeface="Arial"/>
                <a:ea typeface="Arial"/>
                <a:cs typeface="Arial"/>
                <a:sym typeface="Arial"/>
              </a:rPr>
              <a:t>Ratings 6 to 8 (mid-range) had moderate representation, suggesting some openness but with caution.</a:t>
            </a:r>
          </a:p>
          <a:p>
            <a:pPr marL="572134" lvl="1" indent="-286067" algn="just">
              <a:lnSpc>
                <a:spcPts val="3709"/>
              </a:lnSpc>
              <a:buFont typeface="Arial"/>
              <a:buChar char="•"/>
            </a:pPr>
            <a:r>
              <a:rPr lang="en-US" sz="2649" dirty="0">
                <a:solidFill>
                  <a:srgbClr val="000000"/>
                </a:solidFill>
                <a:latin typeface="Arial"/>
                <a:ea typeface="Arial"/>
                <a:cs typeface="Arial"/>
                <a:sym typeface="Arial"/>
              </a:rPr>
              <a:t>Very few respondents rated 9 (3,450) or 10 (5,538), showing low enthusiasm for companies lacking social contribution.</a:t>
            </a:r>
          </a:p>
          <a:p>
            <a:pPr algn="just">
              <a:lnSpc>
                <a:spcPts val="3709"/>
              </a:lnSpc>
            </a:pPr>
            <a:endParaRPr lang="en-US" sz="2649" dirty="0">
              <a:solidFill>
                <a:srgbClr val="000000"/>
              </a:solidFill>
              <a:latin typeface="Arial"/>
              <a:ea typeface="Arial"/>
              <a:cs typeface="Arial"/>
              <a:sym typeface="Arial"/>
            </a:endParaRPr>
          </a:p>
          <a:p>
            <a:pPr algn="just">
              <a:lnSpc>
                <a:spcPts val="3709"/>
              </a:lnSpc>
            </a:pPr>
            <a:r>
              <a:rPr lang="en-US" sz="2649" b="1" dirty="0">
                <a:solidFill>
                  <a:srgbClr val="000000"/>
                </a:solidFill>
                <a:latin typeface="Arial Bold"/>
                <a:ea typeface="Arial Bold"/>
                <a:cs typeface="Arial Bold"/>
                <a:sym typeface="Arial Bold"/>
              </a:rPr>
              <a:t>Insight:</a:t>
            </a:r>
          </a:p>
          <a:p>
            <a:pPr algn="just">
              <a:lnSpc>
                <a:spcPts val="3709"/>
              </a:lnSpc>
            </a:pPr>
            <a:r>
              <a:rPr lang="en-US" sz="2649" b="1" dirty="0">
                <a:solidFill>
                  <a:srgbClr val="000000"/>
                </a:solidFill>
                <a:latin typeface="Arial Bold"/>
                <a:ea typeface="Arial Bold"/>
                <a:cs typeface="Arial Bold"/>
                <a:sym typeface="Arial Bold"/>
              </a:rPr>
              <a:t> </a:t>
            </a:r>
            <a:r>
              <a:rPr lang="en-US" sz="2649" dirty="0">
                <a:solidFill>
                  <a:srgbClr val="000000"/>
                </a:solidFill>
                <a:latin typeface="Arial"/>
                <a:ea typeface="Arial"/>
                <a:cs typeface="Arial"/>
                <a:sym typeface="Arial"/>
              </a:rPr>
              <a:t>The data clearly shows that most respondents are hesitant or unwilling to work for companies without a positive social impact. Companies that prioritize social responsibility are likely to attract and retain more talent.</a:t>
            </a:r>
          </a:p>
          <a:p>
            <a:pPr algn="just">
              <a:lnSpc>
                <a:spcPts val="3709"/>
              </a:lnSpc>
            </a:pPr>
            <a:endParaRPr lang="en-US" sz="2649"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1515736" y="878009"/>
            <a:ext cx="13167063" cy="671072"/>
            <a:chOff x="0" y="0"/>
            <a:chExt cx="17556084" cy="894762"/>
          </a:xfrm>
        </p:grpSpPr>
        <p:grpSp>
          <p:nvGrpSpPr>
            <p:cNvPr id="8" name="Group 8"/>
            <p:cNvGrpSpPr/>
            <p:nvPr/>
          </p:nvGrpSpPr>
          <p:grpSpPr>
            <a:xfrm>
              <a:off x="0" y="0"/>
              <a:ext cx="17556084" cy="894762"/>
              <a:chOff x="0" y="0"/>
              <a:chExt cx="4429873" cy="225773"/>
            </a:xfrm>
          </p:grpSpPr>
          <p:sp>
            <p:nvSpPr>
              <p:cNvPr id="9" name="Freeform 9"/>
              <p:cNvSpPr/>
              <p:nvPr/>
            </p:nvSpPr>
            <p:spPr>
              <a:xfrm>
                <a:off x="0" y="0"/>
                <a:ext cx="4429873" cy="225773"/>
              </a:xfrm>
              <a:custGeom>
                <a:avLst/>
                <a:gdLst/>
                <a:ahLst/>
                <a:cxnLst/>
                <a:rect l="l" t="t" r="r" b="b"/>
                <a:pathLst>
                  <a:path w="4429873" h="225773">
                    <a:moveTo>
                      <a:pt x="34103" y="0"/>
                    </a:moveTo>
                    <a:lnTo>
                      <a:pt x="4395770" y="0"/>
                    </a:lnTo>
                    <a:cubicBezTo>
                      <a:pt x="4414604" y="0"/>
                      <a:pt x="4429873" y="15268"/>
                      <a:pt x="4429873" y="34103"/>
                    </a:cubicBezTo>
                    <a:lnTo>
                      <a:pt x="4429873" y="191670"/>
                    </a:lnTo>
                    <a:cubicBezTo>
                      <a:pt x="4429873" y="210504"/>
                      <a:pt x="4414604" y="225773"/>
                      <a:pt x="4395770" y="225773"/>
                    </a:cubicBezTo>
                    <a:lnTo>
                      <a:pt x="34103" y="225773"/>
                    </a:lnTo>
                    <a:cubicBezTo>
                      <a:pt x="15268" y="225773"/>
                      <a:pt x="0" y="210504"/>
                      <a:pt x="0" y="191670"/>
                    </a:cubicBezTo>
                    <a:lnTo>
                      <a:pt x="0" y="34103"/>
                    </a:lnTo>
                    <a:cubicBezTo>
                      <a:pt x="0" y="15268"/>
                      <a:pt x="15268" y="0"/>
                      <a:pt x="34103" y="0"/>
                    </a:cubicBezTo>
                    <a:close/>
                  </a:path>
                </a:pathLst>
              </a:custGeom>
              <a:solidFill>
                <a:srgbClr val="127B22"/>
              </a:solidFill>
            </p:spPr>
          </p:sp>
          <p:sp>
            <p:nvSpPr>
              <p:cNvPr id="10" name="TextBox 10"/>
              <p:cNvSpPr txBox="1"/>
              <p:nvPr/>
            </p:nvSpPr>
            <p:spPr>
              <a:xfrm>
                <a:off x="0" y="-47625"/>
                <a:ext cx="442987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615429" y="225842"/>
              <a:ext cx="16940655" cy="509441"/>
            </a:xfrm>
            <a:prstGeom prst="rect">
              <a:avLst/>
            </a:prstGeom>
          </p:spPr>
          <p:txBody>
            <a:bodyPr lIns="0" tIns="0" rIns="0" bIns="0" rtlCol="0" anchor="t">
              <a:spAutoFit/>
            </a:bodyPr>
            <a:lstStyle/>
            <a:p>
              <a:pPr algn="ctr">
                <a:lnSpc>
                  <a:spcPts val="2958"/>
                </a:lnSpc>
              </a:pPr>
              <a:r>
                <a:rPr lang="en-US" sz="2112" b="1" i="1">
                  <a:solidFill>
                    <a:srgbClr val="FFFFFF"/>
                  </a:solidFill>
                  <a:latin typeface="Luciole Bold Italics"/>
                  <a:ea typeface="Luciole Bold Italics"/>
                  <a:cs typeface="Luciole Bold Italics"/>
                  <a:sym typeface="Luciole Bold Italics"/>
                </a:rPr>
                <a:t>2. Would Gen Z avoid working for Abusive Managers if given a choice? </a:t>
              </a:r>
            </a:p>
          </p:txBody>
        </p:sp>
      </p:grpSp>
      <p:sp>
        <p:nvSpPr>
          <p:cNvPr id="12" name="Freeform 12"/>
          <p:cNvSpPr/>
          <p:nvPr/>
        </p:nvSpPr>
        <p:spPr>
          <a:xfrm>
            <a:off x="11430000" y="2143620"/>
            <a:ext cx="6505598" cy="5583511"/>
          </a:xfrm>
          <a:custGeom>
            <a:avLst/>
            <a:gdLst/>
            <a:ahLst/>
            <a:cxnLst/>
            <a:rect l="l" t="t" r="r" b="b"/>
            <a:pathLst>
              <a:path w="6505598" h="5583511">
                <a:moveTo>
                  <a:pt x="0" y="0"/>
                </a:moveTo>
                <a:lnTo>
                  <a:pt x="6505599" y="0"/>
                </a:lnTo>
                <a:lnTo>
                  <a:pt x="6505599" y="5583511"/>
                </a:lnTo>
                <a:lnTo>
                  <a:pt x="0" y="5583511"/>
                </a:lnTo>
                <a:lnTo>
                  <a:pt x="0" y="0"/>
                </a:lnTo>
                <a:close/>
              </a:path>
            </a:pathLst>
          </a:custGeom>
          <a:blipFill>
            <a:blip r:embed="rId2"/>
            <a:stretch>
              <a:fillRect l="-2165" r="-9781"/>
            </a:stretch>
          </a:blipFill>
          <a:ln w="28575" cap="sq">
            <a:solidFill>
              <a:srgbClr val="000000"/>
            </a:solidFill>
            <a:prstDash val="solid"/>
            <a:miter/>
          </a:ln>
        </p:spPr>
      </p:sp>
      <p:sp>
        <p:nvSpPr>
          <p:cNvPr id="13" name="TextBox 13"/>
          <p:cNvSpPr txBox="1"/>
          <p:nvPr/>
        </p:nvSpPr>
        <p:spPr>
          <a:xfrm>
            <a:off x="2563951" y="77902"/>
            <a:ext cx="9578852" cy="790666"/>
          </a:xfrm>
          <a:prstGeom prst="rect">
            <a:avLst/>
          </a:prstGeom>
        </p:spPr>
        <p:txBody>
          <a:bodyPr lIns="0" tIns="0" rIns="0" bIns="0" rtlCol="0" anchor="t">
            <a:spAutoFit/>
          </a:bodyPr>
          <a:lstStyle/>
          <a:p>
            <a:pPr algn="ctr">
              <a:lnSpc>
                <a:spcPts val="6591"/>
              </a:lnSpc>
            </a:pPr>
            <a:r>
              <a:rPr lang="en-US" sz="4708" b="1" dirty="0" smtClean="0">
                <a:solidFill>
                  <a:srgbClr val="036011"/>
                </a:solidFill>
                <a:latin typeface="Canva Sans Bold"/>
                <a:ea typeface="Canva Sans Bold"/>
                <a:cs typeface="Canva Sans Bold"/>
                <a:sym typeface="Canva Sans Bold"/>
              </a:rPr>
              <a:t>ALIGNED MISSION ASPIRATONS</a:t>
            </a:r>
            <a:endParaRPr lang="en-US" sz="4708" b="1" dirty="0">
              <a:solidFill>
                <a:srgbClr val="036011"/>
              </a:solidFill>
              <a:latin typeface="Canva Sans Bold"/>
              <a:ea typeface="Canva Sans Bold"/>
              <a:cs typeface="Canva Sans Bold"/>
              <a:sym typeface="Canva Sans Bold"/>
            </a:endParaRPr>
          </a:p>
        </p:txBody>
      </p:sp>
      <p:sp>
        <p:nvSpPr>
          <p:cNvPr id="14" name="TextBox 14"/>
          <p:cNvSpPr txBox="1"/>
          <p:nvPr/>
        </p:nvSpPr>
        <p:spPr>
          <a:xfrm>
            <a:off x="320955" y="2048508"/>
            <a:ext cx="10194645" cy="4744889"/>
          </a:xfrm>
          <a:prstGeom prst="rect">
            <a:avLst/>
          </a:prstGeom>
        </p:spPr>
        <p:txBody>
          <a:bodyPr wrap="square" lIns="0" tIns="0" rIns="0" bIns="0" rtlCol="0" anchor="t">
            <a:spAutoFit/>
          </a:bodyPr>
          <a:lstStyle/>
          <a:p>
            <a:pPr algn="just">
              <a:lnSpc>
                <a:spcPts val="3690"/>
              </a:lnSpc>
            </a:pPr>
            <a:r>
              <a:rPr lang="en-US" sz="2635" dirty="0">
                <a:solidFill>
                  <a:srgbClr val="000000"/>
                </a:solidFill>
                <a:latin typeface="Arial"/>
                <a:ea typeface="Arial"/>
                <a:cs typeface="Arial"/>
                <a:sym typeface="Arial"/>
              </a:rPr>
              <a:t>When asked if they would work for an abusive manager:</a:t>
            </a:r>
          </a:p>
          <a:p>
            <a:pPr marL="569106" lvl="1" indent="-284553" algn="just">
              <a:lnSpc>
                <a:spcPts val="3690"/>
              </a:lnSpc>
              <a:buFont typeface="Arial"/>
              <a:buChar char="•"/>
            </a:pPr>
            <a:r>
              <a:rPr lang="en-US" sz="2635" dirty="0">
                <a:solidFill>
                  <a:srgbClr val="000000"/>
                </a:solidFill>
                <a:latin typeface="Arial"/>
                <a:ea typeface="Arial"/>
                <a:cs typeface="Arial"/>
                <a:sym typeface="Arial"/>
              </a:rPr>
              <a:t>A strong majority (18,720 respondents) said No, showing a clear unwillingness to tolerate toxic leadership.</a:t>
            </a:r>
          </a:p>
          <a:p>
            <a:pPr marL="569106" lvl="1" indent="-284553" algn="just">
              <a:lnSpc>
                <a:spcPts val="3690"/>
              </a:lnSpc>
              <a:buFont typeface="Arial"/>
              <a:buChar char="•"/>
            </a:pPr>
            <a:r>
              <a:rPr lang="en-US" sz="2635" dirty="0">
                <a:solidFill>
                  <a:srgbClr val="000000"/>
                </a:solidFill>
                <a:latin typeface="Arial"/>
                <a:ea typeface="Arial"/>
                <a:cs typeface="Arial"/>
                <a:sym typeface="Arial"/>
              </a:rPr>
              <a:t>Only 4,086 respondents said Yes, indicating very few are willing to stay despite abuse.</a:t>
            </a:r>
          </a:p>
          <a:p>
            <a:pPr marL="569106" lvl="1" indent="-284553" algn="just">
              <a:lnSpc>
                <a:spcPts val="3690"/>
              </a:lnSpc>
              <a:buFont typeface="Arial"/>
              <a:buChar char="•"/>
            </a:pPr>
            <a:r>
              <a:rPr lang="en-US" sz="2635" dirty="0">
                <a:solidFill>
                  <a:srgbClr val="000000"/>
                </a:solidFill>
                <a:latin typeface="Arial"/>
                <a:ea typeface="Arial"/>
                <a:cs typeface="Arial"/>
                <a:sym typeface="Arial"/>
              </a:rPr>
              <a:t>The gap between "No" and "Yes" responses highlights Gen Z’s strong prioritization of mental health and workplace respect.</a:t>
            </a:r>
          </a:p>
          <a:p>
            <a:pPr algn="just">
              <a:lnSpc>
                <a:spcPts val="3690"/>
              </a:lnSpc>
            </a:pPr>
            <a:r>
              <a:rPr lang="en-US" sz="2635" b="1" dirty="0">
                <a:solidFill>
                  <a:srgbClr val="000000"/>
                </a:solidFill>
                <a:latin typeface="Arial Bold"/>
                <a:ea typeface="Arial Bold"/>
                <a:cs typeface="Arial Bold"/>
                <a:sym typeface="Arial Bold"/>
              </a:rPr>
              <a:t> </a:t>
            </a:r>
          </a:p>
          <a:p>
            <a:pPr algn="l">
              <a:lnSpc>
                <a:spcPts val="3690"/>
              </a:lnSpc>
            </a:pPr>
            <a:r>
              <a:rPr lang="en-US" sz="2635" b="1" dirty="0">
                <a:solidFill>
                  <a:srgbClr val="000000"/>
                </a:solidFill>
                <a:latin typeface="Arial Bold"/>
                <a:ea typeface="Arial Bold"/>
                <a:cs typeface="Arial Bold"/>
                <a:sym typeface="Arial Bold"/>
              </a:rPr>
              <a:t>  </a:t>
            </a:r>
          </a:p>
          <a:p>
            <a:pPr algn="just">
              <a:lnSpc>
                <a:spcPts val="3690"/>
              </a:lnSpc>
            </a:pPr>
            <a:endParaRPr lang="en-US" sz="2635" b="1" dirty="0">
              <a:solidFill>
                <a:srgbClr val="000000"/>
              </a:solidFill>
              <a:latin typeface="Arial Bold"/>
              <a:ea typeface="Arial Bold"/>
              <a:cs typeface="Arial Bold"/>
              <a:sym typeface="Arial Bold"/>
            </a:endParaRPr>
          </a:p>
        </p:txBody>
      </p:sp>
      <p:sp>
        <p:nvSpPr>
          <p:cNvPr id="15" name="TextBox 15"/>
          <p:cNvSpPr txBox="1"/>
          <p:nvPr/>
        </p:nvSpPr>
        <p:spPr>
          <a:xfrm>
            <a:off x="320955" y="6210300"/>
            <a:ext cx="10693408" cy="2417445"/>
          </a:xfrm>
          <a:prstGeom prst="rect">
            <a:avLst/>
          </a:prstGeom>
        </p:spPr>
        <p:txBody>
          <a:bodyPr lIns="0" tIns="0" rIns="0" bIns="0" rtlCol="0" anchor="t">
            <a:spAutoFit/>
          </a:bodyPr>
          <a:lstStyle/>
          <a:p>
            <a:pPr algn="just">
              <a:lnSpc>
                <a:spcPts val="3779"/>
              </a:lnSpc>
              <a:spcBef>
                <a:spcPct val="0"/>
              </a:spcBef>
            </a:pPr>
            <a:r>
              <a:rPr lang="en-US" sz="2699" b="1" dirty="0">
                <a:solidFill>
                  <a:srgbClr val="000000"/>
                </a:solidFill>
                <a:latin typeface="Arial Bold"/>
                <a:ea typeface="Arial Bold"/>
                <a:cs typeface="Arial Bold"/>
                <a:sym typeface="Arial Bold"/>
              </a:rPr>
              <a:t>Insight:</a:t>
            </a:r>
          </a:p>
          <a:p>
            <a:pPr algn="just">
              <a:lnSpc>
                <a:spcPts val="3779"/>
              </a:lnSpc>
            </a:pPr>
            <a:r>
              <a:rPr lang="en-US" sz="2699" b="1" dirty="0">
                <a:solidFill>
                  <a:srgbClr val="000000"/>
                </a:solidFill>
                <a:latin typeface="Arial Bold"/>
                <a:ea typeface="Arial Bold"/>
                <a:cs typeface="Arial Bold"/>
                <a:sym typeface="Arial Bold"/>
              </a:rPr>
              <a:t> </a:t>
            </a:r>
            <a:r>
              <a:rPr lang="en-US" sz="2699" dirty="0">
                <a:solidFill>
                  <a:srgbClr val="000000"/>
                </a:solidFill>
                <a:latin typeface="Arial"/>
                <a:ea typeface="Arial"/>
                <a:cs typeface="Arial"/>
                <a:sym typeface="Arial"/>
              </a:rPr>
              <a:t>The data clearly shows that Gen Z employees are highly unwilling to work under abusive managers.</a:t>
            </a:r>
          </a:p>
          <a:p>
            <a:pPr algn="just">
              <a:lnSpc>
                <a:spcPts val="3779"/>
              </a:lnSpc>
            </a:pPr>
            <a:r>
              <a:rPr lang="en-US" sz="2699" dirty="0">
                <a:solidFill>
                  <a:srgbClr val="000000"/>
                </a:solidFill>
                <a:latin typeface="Arial"/>
                <a:ea typeface="Arial"/>
                <a:cs typeface="Arial"/>
                <a:sym typeface="Arial"/>
              </a:rPr>
              <a:t> Organizations that fail to address toxic leadership risk high attrition and difficulty in attracting top talent.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981558" y="756569"/>
            <a:ext cx="15933674" cy="812629"/>
            <a:chOff x="0" y="-188743"/>
            <a:chExt cx="21244898" cy="1083505"/>
          </a:xfrm>
        </p:grpSpPr>
        <p:grpSp>
          <p:nvGrpSpPr>
            <p:cNvPr id="8" name="Group 8"/>
            <p:cNvGrpSpPr/>
            <p:nvPr/>
          </p:nvGrpSpPr>
          <p:grpSpPr>
            <a:xfrm>
              <a:off x="0" y="-188743"/>
              <a:ext cx="21244898" cy="1083505"/>
              <a:chOff x="0" y="-47625"/>
              <a:chExt cx="5360660" cy="273398"/>
            </a:xfrm>
          </p:grpSpPr>
          <p:sp>
            <p:nvSpPr>
              <p:cNvPr id="9" name="Freeform 9"/>
              <p:cNvSpPr/>
              <p:nvPr/>
            </p:nvSpPr>
            <p:spPr>
              <a:xfrm>
                <a:off x="321697" y="-4873"/>
                <a:ext cx="5038963" cy="225773"/>
              </a:xfrm>
              <a:custGeom>
                <a:avLst/>
                <a:gdLst/>
                <a:ahLst/>
                <a:cxnLst/>
                <a:rect l="l" t="t" r="r" b="b"/>
                <a:pathLst>
                  <a:path w="5038963" h="225773">
                    <a:moveTo>
                      <a:pt x="29980" y="0"/>
                    </a:moveTo>
                    <a:lnTo>
                      <a:pt x="5008983" y="0"/>
                    </a:lnTo>
                    <a:cubicBezTo>
                      <a:pt x="5025540" y="0"/>
                      <a:pt x="5038963" y="13423"/>
                      <a:pt x="5038963" y="29980"/>
                    </a:cubicBezTo>
                    <a:lnTo>
                      <a:pt x="5038963" y="195792"/>
                    </a:lnTo>
                    <a:cubicBezTo>
                      <a:pt x="5038963" y="212350"/>
                      <a:pt x="5025540" y="225773"/>
                      <a:pt x="5008983" y="225773"/>
                    </a:cubicBezTo>
                    <a:lnTo>
                      <a:pt x="29980" y="225773"/>
                    </a:lnTo>
                    <a:cubicBezTo>
                      <a:pt x="13423" y="225773"/>
                      <a:pt x="0" y="212350"/>
                      <a:pt x="0" y="195792"/>
                    </a:cubicBezTo>
                    <a:lnTo>
                      <a:pt x="0" y="29980"/>
                    </a:lnTo>
                    <a:cubicBezTo>
                      <a:pt x="0" y="13423"/>
                      <a:pt x="13423" y="0"/>
                      <a:pt x="29980" y="0"/>
                    </a:cubicBezTo>
                    <a:close/>
                  </a:path>
                </a:pathLst>
              </a:custGeom>
              <a:solidFill>
                <a:srgbClr val="127B22"/>
              </a:solidFill>
            </p:spPr>
          </p:sp>
          <p:sp>
            <p:nvSpPr>
              <p:cNvPr id="10" name="TextBox 10"/>
              <p:cNvSpPr txBox="1"/>
              <p:nvPr/>
            </p:nvSpPr>
            <p:spPr>
              <a:xfrm>
                <a:off x="0" y="-47625"/>
                <a:ext cx="503896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700048" y="209470"/>
              <a:ext cx="19269929" cy="512961"/>
            </a:xfrm>
            <a:prstGeom prst="rect">
              <a:avLst/>
            </a:prstGeom>
          </p:spPr>
          <p:txBody>
            <a:bodyPr lIns="0" tIns="0" rIns="0" bIns="0" rtlCol="0" anchor="ctr">
              <a:spAutoFit/>
            </a:bodyPr>
            <a:lstStyle/>
            <a:p>
              <a:pPr algn="r">
                <a:lnSpc>
                  <a:spcPts val="2958"/>
                </a:lnSpc>
              </a:pPr>
              <a:r>
                <a:rPr lang="en-US" sz="2112" b="1" i="1" dirty="0">
                  <a:solidFill>
                    <a:srgbClr val="FFFFFF"/>
                  </a:solidFill>
                  <a:latin typeface="Luciole Bold Italics"/>
                  <a:ea typeface="Luciole Bold Italics"/>
                  <a:cs typeface="Luciole Bold Italics"/>
                  <a:sym typeface="Luciole Bold Italics"/>
                </a:rPr>
                <a:t>3. Are Gen Z more likely to avoid abusive managers if they prioritize social impact? </a:t>
              </a:r>
            </a:p>
          </p:txBody>
        </p:sp>
      </p:grpSp>
      <p:sp>
        <p:nvSpPr>
          <p:cNvPr id="12" name="Freeform 12"/>
          <p:cNvSpPr/>
          <p:nvPr/>
        </p:nvSpPr>
        <p:spPr>
          <a:xfrm>
            <a:off x="11457302" y="1750314"/>
            <a:ext cx="6297477" cy="5748307"/>
          </a:xfrm>
          <a:custGeom>
            <a:avLst/>
            <a:gdLst/>
            <a:ahLst/>
            <a:cxnLst/>
            <a:rect l="l" t="t" r="r" b="b"/>
            <a:pathLst>
              <a:path w="6297477" h="5748307">
                <a:moveTo>
                  <a:pt x="0" y="0"/>
                </a:moveTo>
                <a:lnTo>
                  <a:pt x="6297477" y="0"/>
                </a:lnTo>
                <a:lnTo>
                  <a:pt x="6297477" y="5748306"/>
                </a:lnTo>
                <a:lnTo>
                  <a:pt x="0" y="5748306"/>
                </a:lnTo>
                <a:lnTo>
                  <a:pt x="0" y="0"/>
                </a:lnTo>
                <a:close/>
              </a:path>
            </a:pathLst>
          </a:custGeom>
          <a:blipFill>
            <a:blip r:embed="rId2"/>
            <a:stretch>
              <a:fillRect l="-1340"/>
            </a:stretch>
          </a:blipFill>
          <a:ln w="28575" cap="sq">
            <a:solidFill>
              <a:srgbClr val="000000"/>
            </a:solidFill>
            <a:prstDash val="solid"/>
            <a:miter/>
          </a:ln>
        </p:spPr>
      </p:sp>
      <p:sp>
        <p:nvSpPr>
          <p:cNvPr id="13" name="TextBox 13"/>
          <p:cNvSpPr txBox="1"/>
          <p:nvPr/>
        </p:nvSpPr>
        <p:spPr>
          <a:xfrm>
            <a:off x="3680872" y="-85725"/>
            <a:ext cx="10644727"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ALIGNED MISSION ASPIRATIONS</a:t>
            </a:r>
          </a:p>
        </p:txBody>
      </p:sp>
      <p:sp>
        <p:nvSpPr>
          <p:cNvPr id="14" name="TextBox 14"/>
          <p:cNvSpPr txBox="1"/>
          <p:nvPr/>
        </p:nvSpPr>
        <p:spPr>
          <a:xfrm>
            <a:off x="354998" y="1645539"/>
            <a:ext cx="10891899" cy="9156353"/>
          </a:xfrm>
          <a:prstGeom prst="rect">
            <a:avLst/>
          </a:prstGeom>
        </p:spPr>
        <p:txBody>
          <a:bodyPr wrap="square" lIns="0" tIns="0" rIns="0" bIns="0" rtlCol="0" anchor="t">
            <a:spAutoFit/>
          </a:bodyPr>
          <a:lstStyle/>
          <a:p>
            <a:pPr algn="just">
              <a:lnSpc>
                <a:spcPts val="3403"/>
              </a:lnSpc>
            </a:pPr>
            <a:r>
              <a:rPr lang="en-US" sz="2431" dirty="0">
                <a:solidFill>
                  <a:srgbClr val="000000"/>
                </a:solidFill>
                <a:latin typeface="Arial"/>
                <a:ea typeface="Arial"/>
                <a:cs typeface="Arial"/>
                <a:sym typeface="Arial"/>
              </a:rPr>
              <a:t>When asked about prioritizing working for a company with no social impact to avoid an abusive manager (rated 1–10):</a:t>
            </a:r>
          </a:p>
          <a:p>
            <a:pPr marL="524911" lvl="1" indent="-262455" algn="just">
              <a:lnSpc>
                <a:spcPts val="3403"/>
              </a:lnSpc>
              <a:buFont typeface="Arial"/>
              <a:buChar char="•"/>
            </a:pPr>
            <a:r>
              <a:rPr lang="en-US" sz="2431" dirty="0">
                <a:solidFill>
                  <a:srgbClr val="000000"/>
                </a:solidFill>
                <a:latin typeface="Arial"/>
                <a:ea typeface="Arial"/>
                <a:cs typeface="Arial"/>
                <a:sym typeface="Arial"/>
              </a:rPr>
              <a:t>Mid-range ratings dominate, with most respondents rating around 5–7, reflecting conflicted or reluctant acceptance.</a:t>
            </a:r>
          </a:p>
          <a:p>
            <a:pPr marL="524911" lvl="1" indent="-262455" algn="just">
              <a:lnSpc>
                <a:spcPts val="3403"/>
              </a:lnSpc>
              <a:buFont typeface="Arial"/>
              <a:buChar char="•"/>
            </a:pPr>
            <a:r>
              <a:rPr lang="en-US" sz="2431" dirty="0">
                <a:solidFill>
                  <a:srgbClr val="000000"/>
                </a:solidFill>
                <a:latin typeface="Arial"/>
                <a:ea typeface="Arial"/>
                <a:cs typeface="Arial"/>
                <a:sym typeface="Arial"/>
              </a:rPr>
              <a:t>The most common rating was 5 (4014 responses), showing neutrality and inner conflict rather than strong agreement.</a:t>
            </a:r>
          </a:p>
          <a:p>
            <a:pPr marL="524911" lvl="1" indent="-262455" algn="just">
              <a:lnSpc>
                <a:spcPts val="3403"/>
              </a:lnSpc>
              <a:buFont typeface="Arial"/>
              <a:buChar char="•"/>
            </a:pPr>
            <a:r>
              <a:rPr lang="en-US" sz="2431" dirty="0">
                <a:solidFill>
                  <a:srgbClr val="000000"/>
                </a:solidFill>
                <a:latin typeface="Arial"/>
                <a:ea typeface="Arial"/>
                <a:cs typeface="Arial"/>
                <a:sym typeface="Arial"/>
              </a:rPr>
              <a:t>High ratings (8–10) were relatively low, indicating that only a smaller group firmly prioritizes personal well-being over company values.</a:t>
            </a:r>
          </a:p>
          <a:p>
            <a:pPr marL="524911" lvl="1" indent="-262455" algn="just">
              <a:lnSpc>
                <a:spcPts val="3403"/>
              </a:lnSpc>
              <a:buFont typeface="Arial"/>
              <a:buChar char="•"/>
            </a:pPr>
            <a:r>
              <a:rPr lang="en-US" sz="2431" dirty="0">
                <a:solidFill>
                  <a:srgbClr val="000000"/>
                </a:solidFill>
                <a:latin typeface="Arial"/>
                <a:ea typeface="Arial"/>
                <a:cs typeface="Arial"/>
                <a:sym typeface="Arial"/>
              </a:rPr>
              <a:t>Low ratings (1–4) were also significant, suggesting </a:t>
            </a:r>
            <a:r>
              <a:rPr lang="en-US" sz="2431" dirty="0" smtClean="0">
                <a:solidFill>
                  <a:srgbClr val="000000"/>
                </a:solidFill>
                <a:latin typeface="Arial"/>
                <a:ea typeface="Arial"/>
                <a:cs typeface="Arial"/>
                <a:sym typeface="Arial"/>
              </a:rPr>
              <a:t>a strong segment still values social impact highly.</a:t>
            </a:r>
            <a:endParaRPr lang="en-US" sz="2431" dirty="0">
              <a:solidFill>
                <a:srgbClr val="000000"/>
              </a:solidFill>
              <a:latin typeface="Arial"/>
              <a:ea typeface="Arial"/>
              <a:cs typeface="Arial"/>
              <a:sym typeface="Arial"/>
            </a:endParaRPr>
          </a:p>
          <a:p>
            <a:pPr algn="just">
              <a:lnSpc>
                <a:spcPts val="3403"/>
              </a:lnSpc>
            </a:pPr>
            <a:endParaRPr lang="en-US" sz="2431" dirty="0">
              <a:solidFill>
                <a:srgbClr val="000000"/>
              </a:solidFill>
              <a:latin typeface="Arial"/>
              <a:ea typeface="Arial"/>
              <a:cs typeface="Arial"/>
              <a:sym typeface="Arial"/>
            </a:endParaRPr>
          </a:p>
          <a:p>
            <a:pPr algn="just">
              <a:lnSpc>
                <a:spcPts val="3403"/>
              </a:lnSpc>
            </a:pPr>
            <a:r>
              <a:rPr lang="en-US" sz="2431" b="1" dirty="0">
                <a:solidFill>
                  <a:srgbClr val="000000"/>
                </a:solidFill>
                <a:latin typeface="Arial Bold"/>
                <a:ea typeface="Arial Bold"/>
                <a:cs typeface="Arial Bold"/>
                <a:sym typeface="Arial Bold"/>
              </a:rPr>
              <a:t>Insight:</a:t>
            </a:r>
          </a:p>
          <a:p>
            <a:pPr algn="just">
              <a:lnSpc>
                <a:spcPts val="3403"/>
              </a:lnSpc>
            </a:pPr>
            <a:r>
              <a:rPr lang="en-US" sz="2431" dirty="0">
                <a:solidFill>
                  <a:srgbClr val="000000"/>
                </a:solidFill>
                <a:latin typeface="Arial"/>
                <a:ea typeface="Arial"/>
                <a:cs typeface="Arial"/>
                <a:sym typeface="Arial"/>
              </a:rPr>
              <a:t>The data reveals that while many Gen Z individuals would prioritize avoiding abusive managers even if it means compromising on social impact, a substantial portion still strongly values working for socially responsible companies. Companies must foster both safe environments and social responsibility to win Gen Z loyalty.</a:t>
            </a:r>
          </a:p>
          <a:p>
            <a:pPr algn="just">
              <a:lnSpc>
                <a:spcPts val="3403"/>
              </a:lnSpc>
            </a:pPr>
            <a:endParaRPr lang="en-US" sz="2431" dirty="0">
              <a:solidFill>
                <a:srgbClr val="000000"/>
              </a:solidFill>
              <a:latin typeface="Arial"/>
              <a:ea typeface="Arial"/>
              <a:cs typeface="Arial"/>
              <a:sym typeface="Arial"/>
            </a:endParaRPr>
          </a:p>
          <a:p>
            <a:pPr algn="just">
              <a:lnSpc>
                <a:spcPts val="3403"/>
              </a:lnSpc>
            </a:pPr>
            <a:endParaRPr lang="en-US" sz="2431" dirty="0">
              <a:solidFill>
                <a:srgbClr val="000000"/>
              </a:solidFill>
              <a:latin typeface="Arial"/>
              <a:ea typeface="Arial"/>
              <a:cs typeface="Arial"/>
              <a:sym typeface="Arial"/>
            </a:endParaRPr>
          </a:p>
          <a:p>
            <a:pPr algn="just">
              <a:lnSpc>
                <a:spcPts val="3403"/>
              </a:lnSpc>
            </a:pPr>
            <a:r>
              <a:rPr lang="en-US" sz="2431" b="1" dirty="0">
                <a:solidFill>
                  <a:srgbClr val="000000"/>
                </a:solidFill>
                <a:latin typeface="Arial Bold"/>
                <a:ea typeface="Arial Bold"/>
                <a:cs typeface="Arial Bold"/>
                <a:sym typeface="Arial Bold"/>
              </a:rPr>
              <a:t> </a:t>
            </a:r>
          </a:p>
          <a:p>
            <a:pPr algn="just">
              <a:lnSpc>
                <a:spcPts val="3403"/>
              </a:lnSpc>
            </a:pPr>
            <a:endParaRPr lang="en-US" sz="2431" b="1" dirty="0">
              <a:solidFill>
                <a:srgbClr val="000000"/>
              </a:solidFill>
              <a:latin typeface="Arial Bold"/>
              <a:ea typeface="Arial Bold"/>
              <a:cs typeface="Arial Bold"/>
              <a:sym typeface="Arial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44847" y="3200263"/>
            <a:ext cx="10780753" cy="1821011"/>
          </a:xfrm>
          <a:prstGeom prst="rect">
            <a:avLst/>
          </a:prstGeom>
        </p:spPr>
        <p:txBody>
          <a:bodyPr wrap="square" lIns="0" tIns="0" rIns="0" bIns="0" rtlCol="0" anchor="t">
            <a:spAutoFit/>
          </a:bodyPr>
          <a:lstStyle/>
          <a:p>
            <a:pPr algn="ctr">
              <a:lnSpc>
                <a:spcPts val="14247"/>
              </a:lnSpc>
            </a:pPr>
            <a:r>
              <a:rPr lang="en-US" sz="10176" b="1" dirty="0">
                <a:solidFill>
                  <a:srgbClr val="127B22"/>
                </a:solidFill>
                <a:latin typeface="Arial Bold"/>
                <a:ea typeface="Arial Bold"/>
                <a:cs typeface="Arial Bold"/>
                <a:sym typeface="Arial Bold"/>
              </a:rPr>
              <a:t>INTRODUCTION</a:t>
            </a:r>
          </a:p>
        </p:txBody>
      </p:sp>
      <p:grpSp>
        <p:nvGrpSpPr>
          <p:cNvPr id="3" name="Group 3"/>
          <p:cNvGrpSpPr/>
          <p:nvPr/>
        </p:nvGrpSpPr>
        <p:grpSpPr>
          <a:xfrm>
            <a:off x="16415968" y="9258300"/>
            <a:ext cx="1338811" cy="669405"/>
            <a:chOff x="0" y="0"/>
            <a:chExt cx="1785081" cy="892540"/>
          </a:xfrm>
        </p:grpSpPr>
        <p:grpSp>
          <p:nvGrpSpPr>
            <p:cNvPr id="4" name="Group 4"/>
            <p:cNvGrpSpPr/>
            <p:nvPr/>
          </p:nvGrpSpPr>
          <p:grpSpPr>
            <a:xfrm>
              <a:off x="0" y="0"/>
              <a:ext cx="1785081" cy="892540"/>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 name="TextBox 6"/>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92190" y="717010"/>
            <a:ext cx="17662589" cy="662256"/>
            <a:chOff x="0" y="0"/>
            <a:chExt cx="23550119" cy="883008"/>
          </a:xfrm>
        </p:grpSpPr>
        <p:grpSp>
          <p:nvGrpSpPr>
            <p:cNvPr id="8" name="Group 8"/>
            <p:cNvGrpSpPr/>
            <p:nvPr/>
          </p:nvGrpSpPr>
          <p:grpSpPr>
            <a:xfrm>
              <a:off x="0" y="0"/>
              <a:ext cx="23550119" cy="883008"/>
              <a:chOff x="0" y="0"/>
              <a:chExt cx="6021433" cy="225773"/>
            </a:xfrm>
          </p:grpSpPr>
          <p:sp>
            <p:nvSpPr>
              <p:cNvPr id="9" name="Freeform 9"/>
              <p:cNvSpPr/>
              <p:nvPr/>
            </p:nvSpPr>
            <p:spPr>
              <a:xfrm>
                <a:off x="0" y="0"/>
                <a:ext cx="6021433" cy="225773"/>
              </a:xfrm>
              <a:custGeom>
                <a:avLst/>
                <a:gdLst/>
                <a:ahLst/>
                <a:cxnLst/>
                <a:rect l="l" t="t" r="r" b="b"/>
                <a:pathLst>
                  <a:path w="6021433" h="225773">
                    <a:moveTo>
                      <a:pt x="25089" y="0"/>
                    </a:moveTo>
                    <a:lnTo>
                      <a:pt x="5996344" y="0"/>
                    </a:lnTo>
                    <a:cubicBezTo>
                      <a:pt x="6002998" y="0"/>
                      <a:pt x="6009379" y="2643"/>
                      <a:pt x="6014084" y="7348"/>
                    </a:cubicBezTo>
                    <a:cubicBezTo>
                      <a:pt x="6018790" y="12053"/>
                      <a:pt x="6021433" y="18435"/>
                      <a:pt x="6021433" y="25089"/>
                    </a:cubicBezTo>
                    <a:lnTo>
                      <a:pt x="6021433" y="200684"/>
                    </a:lnTo>
                    <a:cubicBezTo>
                      <a:pt x="6021433" y="214540"/>
                      <a:pt x="6010200" y="225773"/>
                      <a:pt x="5996344" y="225773"/>
                    </a:cubicBezTo>
                    <a:lnTo>
                      <a:pt x="25089" y="225773"/>
                    </a:lnTo>
                    <a:cubicBezTo>
                      <a:pt x="11233" y="225773"/>
                      <a:pt x="0" y="214540"/>
                      <a:pt x="0" y="200684"/>
                    </a:cubicBezTo>
                    <a:lnTo>
                      <a:pt x="0" y="25089"/>
                    </a:lnTo>
                    <a:cubicBezTo>
                      <a:pt x="0" y="11233"/>
                      <a:pt x="11233" y="0"/>
                      <a:pt x="25089" y="0"/>
                    </a:cubicBezTo>
                    <a:close/>
                  </a:path>
                </a:pathLst>
              </a:custGeom>
              <a:solidFill>
                <a:srgbClr val="127B22"/>
              </a:solidFill>
            </p:spPr>
          </p:sp>
          <p:sp>
            <p:nvSpPr>
              <p:cNvPr id="10" name="TextBox 10"/>
              <p:cNvSpPr txBox="1"/>
              <p:nvPr/>
            </p:nvSpPr>
            <p:spPr>
              <a:xfrm>
                <a:off x="0" y="-47625"/>
                <a:ext cx="602143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825550" y="221749"/>
              <a:ext cx="22724569" cy="503874"/>
            </a:xfrm>
            <a:prstGeom prst="rect">
              <a:avLst/>
            </a:prstGeom>
          </p:spPr>
          <p:txBody>
            <a:bodyPr lIns="0" tIns="0" rIns="0" bIns="0" rtlCol="0" anchor="t">
              <a:spAutoFit/>
            </a:bodyPr>
            <a:lstStyle/>
            <a:p>
              <a:pPr algn="l">
                <a:lnSpc>
                  <a:spcPts val="2919"/>
                </a:lnSpc>
              </a:pPr>
              <a:r>
                <a:rPr lang="en-US" sz="2085" b="1" i="1">
                  <a:solidFill>
                    <a:srgbClr val="FFFFFF"/>
                  </a:solidFill>
                  <a:latin typeface="Luciole Bold Italics"/>
                  <a:ea typeface="Luciole Bold Italics"/>
                  <a:cs typeface="Luciole Bold Italics"/>
                  <a:sym typeface="Luciole Bold Italics"/>
                </a:rPr>
                <a:t>4. What are the count and percentage for happy productivity among those willing to stay 3+ years despite layoffs?</a:t>
              </a:r>
            </a:p>
          </p:txBody>
        </p:sp>
      </p:grpSp>
      <p:sp>
        <p:nvSpPr>
          <p:cNvPr id="12" name="Freeform 12"/>
          <p:cNvSpPr/>
          <p:nvPr/>
        </p:nvSpPr>
        <p:spPr>
          <a:xfrm>
            <a:off x="9849556" y="5308514"/>
            <a:ext cx="8246203" cy="3492586"/>
          </a:xfrm>
          <a:custGeom>
            <a:avLst/>
            <a:gdLst/>
            <a:ahLst/>
            <a:cxnLst/>
            <a:rect l="l" t="t" r="r" b="b"/>
            <a:pathLst>
              <a:path w="8246203" h="3492586">
                <a:moveTo>
                  <a:pt x="0" y="0"/>
                </a:moveTo>
                <a:lnTo>
                  <a:pt x="8246203" y="0"/>
                </a:lnTo>
                <a:lnTo>
                  <a:pt x="8246203" y="3492586"/>
                </a:lnTo>
                <a:lnTo>
                  <a:pt x="0" y="3492586"/>
                </a:lnTo>
                <a:lnTo>
                  <a:pt x="0" y="0"/>
                </a:lnTo>
                <a:close/>
              </a:path>
            </a:pathLst>
          </a:custGeom>
          <a:blipFill>
            <a:blip r:embed="rId2"/>
            <a:stretch>
              <a:fillRect t="-800" r="-3940"/>
            </a:stretch>
          </a:blipFill>
          <a:ln w="28575" cap="sq">
            <a:solidFill>
              <a:srgbClr val="000000"/>
            </a:solidFill>
            <a:prstDash val="solid"/>
            <a:miter/>
          </a:ln>
        </p:spPr>
      </p:sp>
      <p:sp>
        <p:nvSpPr>
          <p:cNvPr id="13" name="Freeform 13"/>
          <p:cNvSpPr/>
          <p:nvPr/>
        </p:nvSpPr>
        <p:spPr>
          <a:xfrm>
            <a:off x="9852325" y="1648043"/>
            <a:ext cx="8243434" cy="3428782"/>
          </a:xfrm>
          <a:custGeom>
            <a:avLst/>
            <a:gdLst/>
            <a:ahLst/>
            <a:cxnLst/>
            <a:rect l="l" t="t" r="r" b="b"/>
            <a:pathLst>
              <a:path w="8243434" h="3428782">
                <a:moveTo>
                  <a:pt x="0" y="0"/>
                </a:moveTo>
                <a:lnTo>
                  <a:pt x="8243434" y="0"/>
                </a:lnTo>
                <a:lnTo>
                  <a:pt x="8243434" y="3428782"/>
                </a:lnTo>
                <a:lnTo>
                  <a:pt x="0" y="3428782"/>
                </a:lnTo>
                <a:lnTo>
                  <a:pt x="0" y="0"/>
                </a:lnTo>
                <a:close/>
              </a:path>
            </a:pathLst>
          </a:custGeom>
          <a:blipFill>
            <a:blip r:embed="rId3"/>
            <a:stretch>
              <a:fillRect l="-2701"/>
            </a:stretch>
          </a:blipFill>
          <a:ln w="28575" cap="sq">
            <a:solidFill>
              <a:srgbClr val="000000"/>
            </a:solidFill>
            <a:prstDash val="solid"/>
            <a:miter/>
          </a:ln>
        </p:spPr>
      </p:sp>
      <p:sp>
        <p:nvSpPr>
          <p:cNvPr id="14" name="TextBox 14"/>
          <p:cNvSpPr txBox="1"/>
          <p:nvPr/>
        </p:nvSpPr>
        <p:spPr>
          <a:xfrm>
            <a:off x="3680872" y="-85725"/>
            <a:ext cx="10720927"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ALIGNED MISSION ASPIRATIONS</a:t>
            </a:r>
          </a:p>
        </p:txBody>
      </p:sp>
      <p:sp>
        <p:nvSpPr>
          <p:cNvPr id="15" name="TextBox 15"/>
          <p:cNvSpPr txBox="1"/>
          <p:nvPr/>
        </p:nvSpPr>
        <p:spPr>
          <a:xfrm>
            <a:off x="308744" y="1552793"/>
            <a:ext cx="9168996" cy="8527976"/>
          </a:xfrm>
          <a:prstGeom prst="rect">
            <a:avLst/>
          </a:prstGeom>
        </p:spPr>
        <p:txBody>
          <a:bodyPr lIns="0" tIns="0" rIns="0" bIns="0" rtlCol="0" anchor="t">
            <a:spAutoFit/>
          </a:bodyPr>
          <a:lstStyle/>
          <a:p>
            <a:pPr algn="just">
              <a:lnSpc>
                <a:spcPts val="3475"/>
              </a:lnSpc>
              <a:spcBef>
                <a:spcPct val="0"/>
              </a:spcBef>
            </a:pPr>
            <a:r>
              <a:rPr lang="en-US" sz="2400" dirty="0">
                <a:solidFill>
                  <a:srgbClr val="000000"/>
                </a:solidFill>
                <a:latin typeface="Arial"/>
                <a:ea typeface="Arial"/>
                <a:cs typeface="Arial"/>
                <a:sym typeface="Arial"/>
              </a:rPr>
              <a:t>What Gen Z Wants for Workplace Productivity:</a:t>
            </a:r>
          </a:p>
          <a:p>
            <a:pPr marL="535967" lvl="1" indent="-267983" algn="just">
              <a:lnSpc>
                <a:spcPts val="3475"/>
              </a:lnSpc>
              <a:buFont typeface="Arial"/>
              <a:buChar char="•"/>
            </a:pPr>
            <a:r>
              <a:rPr lang="en-US" sz="2400" b="1" dirty="0">
                <a:solidFill>
                  <a:srgbClr val="000000"/>
                </a:solidFill>
                <a:latin typeface="Arial Bold"/>
                <a:ea typeface="Arial Bold"/>
                <a:cs typeface="Arial Bold"/>
                <a:sym typeface="Arial Bold"/>
              </a:rPr>
              <a:t>Supportive Managers</a:t>
            </a:r>
            <a:r>
              <a:rPr lang="en-US" sz="2400" dirty="0">
                <a:solidFill>
                  <a:srgbClr val="000000"/>
                </a:solidFill>
                <a:latin typeface="Arial"/>
                <a:ea typeface="Arial"/>
                <a:cs typeface="Arial"/>
                <a:sym typeface="Arial"/>
              </a:rPr>
              <a:t> (22.83%) aren’t just a nice-to-have—they’re a must for keeping Gen Z motivated and loyal.</a:t>
            </a:r>
          </a:p>
          <a:p>
            <a:pPr marL="535967" lvl="1" indent="-267983" algn="just">
              <a:lnSpc>
                <a:spcPts val="3475"/>
              </a:lnSpc>
              <a:buFont typeface="Arial"/>
              <a:buChar char="•"/>
            </a:pPr>
            <a:r>
              <a:rPr lang="en-US" sz="2400" b="1" dirty="0">
                <a:solidFill>
                  <a:srgbClr val="000000"/>
                </a:solidFill>
                <a:latin typeface="Arial Bold"/>
                <a:ea typeface="Arial Bold"/>
                <a:cs typeface="Arial Bold"/>
                <a:sym typeface="Arial Bold"/>
              </a:rPr>
              <a:t>Passionate Work</a:t>
            </a:r>
            <a:r>
              <a:rPr lang="en-US" sz="2400" dirty="0">
                <a:solidFill>
                  <a:srgbClr val="000000"/>
                </a:solidFill>
                <a:latin typeface="Arial"/>
                <a:ea typeface="Arial"/>
                <a:cs typeface="Arial"/>
                <a:sym typeface="Arial"/>
              </a:rPr>
              <a:t> (22.25%) isn’t just a preference; it’s a game-changer for engagement.</a:t>
            </a:r>
          </a:p>
          <a:p>
            <a:pPr marL="535967" lvl="1" indent="-267983" algn="just">
              <a:lnSpc>
                <a:spcPts val="3475"/>
              </a:lnSpc>
              <a:buFont typeface="Arial"/>
              <a:buChar char="•"/>
            </a:pPr>
            <a:r>
              <a:rPr lang="en-US" sz="2400" b="1" dirty="0">
                <a:solidFill>
                  <a:srgbClr val="000000"/>
                </a:solidFill>
                <a:latin typeface="Arial Bold"/>
                <a:ea typeface="Arial Bold"/>
                <a:cs typeface="Arial Bold"/>
                <a:sym typeface="Arial Bold"/>
              </a:rPr>
              <a:t>Making a Meaningful Impact</a:t>
            </a:r>
            <a:r>
              <a:rPr lang="en-US" sz="2400" dirty="0">
                <a:solidFill>
                  <a:srgbClr val="000000"/>
                </a:solidFill>
                <a:latin typeface="Arial"/>
                <a:ea typeface="Arial"/>
                <a:cs typeface="Arial"/>
                <a:sym typeface="Arial"/>
              </a:rPr>
              <a:t> (20.52%) matters—Gen Z wants their work to matter.</a:t>
            </a:r>
          </a:p>
          <a:p>
            <a:pPr marL="535967" lvl="1" indent="-267983" algn="just">
              <a:lnSpc>
                <a:spcPts val="3475"/>
              </a:lnSpc>
              <a:buFont typeface="Arial"/>
              <a:buChar char="•"/>
            </a:pPr>
            <a:r>
              <a:rPr lang="en-US" sz="2400" b="1" dirty="0">
                <a:solidFill>
                  <a:srgbClr val="000000"/>
                </a:solidFill>
                <a:latin typeface="Arial Bold"/>
                <a:ea typeface="Arial Bold"/>
                <a:cs typeface="Arial Bold"/>
                <a:sym typeface="Arial Bold"/>
              </a:rPr>
              <a:t>Great Compensation</a:t>
            </a:r>
            <a:r>
              <a:rPr lang="en-US" sz="2400" dirty="0">
                <a:solidFill>
                  <a:srgbClr val="000000"/>
                </a:solidFill>
                <a:latin typeface="Arial"/>
                <a:ea typeface="Arial"/>
                <a:cs typeface="Arial"/>
                <a:sym typeface="Arial"/>
              </a:rPr>
              <a:t> (16.18%) is nice, but purpose beats pay.</a:t>
            </a:r>
          </a:p>
          <a:p>
            <a:pPr marL="535967" lvl="1" indent="-267983" algn="just">
              <a:lnSpc>
                <a:spcPts val="3475"/>
              </a:lnSpc>
              <a:buFont typeface="Arial"/>
              <a:buChar char="•"/>
            </a:pPr>
            <a:r>
              <a:rPr lang="en-US" sz="2400" b="1" dirty="0">
                <a:solidFill>
                  <a:srgbClr val="000000"/>
                </a:solidFill>
                <a:latin typeface="Arial Bold"/>
                <a:ea typeface="Arial Bold"/>
                <a:cs typeface="Arial Bold"/>
                <a:sym typeface="Arial Bold"/>
              </a:rPr>
              <a:t>Non-Political Culture</a:t>
            </a:r>
            <a:r>
              <a:rPr lang="en-US" sz="2400" dirty="0">
                <a:solidFill>
                  <a:srgbClr val="000000"/>
                </a:solidFill>
                <a:latin typeface="Arial"/>
                <a:ea typeface="Arial"/>
                <a:cs typeface="Arial"/>
                <a:sym typeface="Arial"/>
              </a:rPr>
              <a:t> (12.14%) and Flexible Hours (6.07%) are important, but not top priorities.</a:t>
            </a:r>
          </a:p>
          <a:p>
            <a:pPr algn="just">
              <a:lnSpc>
                <a:spcPts val="3475"/>
              </a:lnSpc>
            </a:pPr>
            <a:r>
              <a:rPr lang="en-US" sz="2400" b="1" dirty="0">
                <a:solidFill>
                  <a:srgbClr val="000000"/>
                </a:solidFill>
                <a:latin typeface="Arial Bold"/>
                <a:ea typeface="Arial Bold"/>
                <a:cs typeface="Arial Bold"/>
                <a:sym typeface="Arial Bold"/>
              </a:rPr>
              <a:t>Insights:</a:t>
            </a:r>
          </a:p>
          <a:p>
            <a:pPr algn="just">
              <a:lnSpc>
                <a:spcPts val="3475"/>
              </a:lnSpc>
            </a:pPr>
            <a:r>
              <a:rPr lang="en-US" sz="2400" dirty="0">
                <a:solidFill>
                  <a:srgbClr val="000000"/>
                </a:solidFill>
                <a:latin typeface="Arial"/>
                <a:ea typeface="Arial"/>
                <a:cs typeface="Arial"/>
                <a:sym typeface="Arial"/>
              </a:rPr>
              <a:t>Gen Z is more likely to stick around—even through layoffs—if they’re led by a supportive manager and working on something they’re passionate about.</a:t>
            </a:r>
          </a:p>
          <a:p>
            <a:pPr algn="just">
              <a:lnSpc>
                <a:spcPts val="3475"/>
              </a:lnSpc>
            </a:pPr>
            <a:r>
              <a:rPr lang="en-US" sz="2400" dirty="0">
                <a:solidFill>
                  <a:srgbClr val="000000"/>
                </a:solidFill>
                <a:latin typeface="Arial"/>
                <a:ea typeface="Arial"/>
                <a:cs typeface="Arial"/>
                <a:sym typeface="Arial"/>
              </a:rPr>
              <a:t>Compensation is important, but it’s purpose and a positive culture that will truly keep Gen Z committed for the long haul.</a:t>
            </a:r>
          </a:p>
          <a:p>
            <a:pPr algn="just">
              <a:lnSpc>
                <a:spcPts val="3475"/>
              </a:lnSpc>
            </a:pPr>
            <a:endParaRPr lang="en-US" sz="2482" dirty="0">
              <a:solidFill>
                <a:srgbClr val="000000"/>
              </a:solidFill>
              <a:latin typeface="Arial"/>
              <a:ea typeface="Arial"/>
              <a:cs typeface="Arial"/>
              <a:sym typeface="Arial"/>
            </a:endParaRPr>
          </a:p>
          <a:p>
            <a:pPr algn="just">
              <a:lnSpc>
                <a:spcPts val="3475"/>
              </a:lnSpc>
            </a:pPr>
            <a:endParaRPr lang="en-US" sz="2482" dirty="0">
              <a:solidFill>
                <a:srgbClr val="000000"/>
              </a:solidFill>
              <a:latin typeface="Arial"/>
              <a:ea typeface="Arial"/>
              <a:cs typeface="Arial"/>
              <a:sym typeface="Arial"/>
            </a:endParaRPr>
          </a:p>
          <a:p>
            <a:pPr algn="just">
              <a:lnSpc>
                <a:spcPts val="3475"/>
              </a:lnSpc>
            </a:pPr>
            <a:endParaRPr lang="en-US" sz="2482"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898267"/>
            <a:ext cx="12553128" cy="671072"/>
            <a:chOff x="0" y="0"/>
            <a:chExt cx="16737504" cy="894762"/>
          </a:xfrm>
        </p:grpSpPr>
        <p:grpSp>
          <p:nvGrpSpPr>
            <p:cNvPr id="8" name="Group 8"/>
            <p:cNvGrpSpPr/>
            <p:nvPr/>
          </p:nvGrpSpPr>
          <p:grpSpPr>
            <a:xfrm>
              <a:off x="0" y="0"/>
              <a:ext cx="16737504" cy="894762"/>
              <a:chOff x="0" y="0"/>
              <a:chExt cx="4223323" cy="225773"/>
            </a:xfrm>
          </p:grpSpPr>
          <p:sp>
            <p:nvSpPr>
              <p:cNvPr id="9" name="Freeform 9"/>
              <p:cNvSpPr/>
              <p:nvPr/>
            </p:nvSpPr>
            <p:spPr>
              <a:xfrm>
                <a:off x="0" y="0"/>
                <a:ext cx="4223323" cy="225773"/>
              </a:xfrm>
              <a:custGeom>
                <a:avLst/>
                <a:gdLst/>
                <a:ahLst/>
                <a:cxnLst/>
                <a:rect l="l" t="t" r="r" b="b"/>
                <a:pathLst>
                  <a:path w="4223323" h="225773">
                    <a:moveTo>
                      <a:pt x="35770" y="0"/>
                    </a:moveTo>
                    <a:lnTo>
                      <a:pt x="4187553" y="0"/>
                    </a:lnTo>
                    <a:cubicBezTo>
                      <a:pt x="4207308" y="0"/>
                      <a:pt x="4223323" y="16015"/>
                      <a:pt x="4223323" y="35770"/>
                    </a:cubicBezTo>
                    <a:lnTo>
                      <a:pt x="4223323" y="190002"/>
                    </a:lnTo>
                    <a:cubicBezTo>
                      <a:pt x="4223323" y="209758"/>
                      <a:pt x="4207308" y="225773"/>
                      <a:pt x="4187553" y="225773"/>
                    </a:cubicBezTo>
                    <a:lnTo>
                      <a:pt x="35770" y="225773"/>
                    </a:lnTo>
                    <a:cubicBezTo>
                      <a:pt x="16015" y="225773"/>
                      <a:pt x="0" y="209758"/>
                      <a:pt x="0" y="190002"/>
                    </a:cubicBezTo>
                    <a:lnTo>
                      <a:pt x="0" y="35770"/>
                    </a:lnTo>
                    <a:cubicBezTo>
                      <a:pt x="0" y="16015"/>
                      <a:pt x="16015" y="0"/>
                      <a:pt x="35770" y="0"/>
                    </a:cubicBezTo>
                    <a:close/>
                  </a:path>
                </a:pathLst>
              </a:custGeom>
              <a:solidFill>
                <a:srgbClr val="127B22"/>
              </a:solidFill>
            </p:spPr>
          </p:sp>
          <p:sp>
            <p:nvSpPr>
              <p:cNvPr id="10" name="TextBox 10"/>
              <p:cNvSpPr txBox="1"/>
              <p:nvPr/>
            </p:nvSpPr>
            <p:spPr>
              <a:xfrm>
                <a:off x="0" y="-47625"/>
                <a:ext cx="422332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586733" y="225842"/>
              <a:ext cx="16150771"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1. What is the count of preferred work environment by Top 5 career choice?</a:t>
              </a:r>
            </a:p>
          </p:txBody>
        </p:sp>
      </p:grpSp>
      <p:sp>
        <p:nvSpPr>
          <p:cNvPr id="12" name="Freeform 12"/>
          <p:cNvSpPr/>
          <p:nvPr/>
        </p:nvSpPr>
        <p:spPr>
          <a:xfrm>
            <a:off x="10097654" y="1946784"/>
            <a:ext cx="7869928" cy="3393186"/>
          </a:xfrm>
          <a:custGeom>
            <a:avLst/>
            <a:gdLst/>
            <a:ahLst/>
            <a:cxnLst/>
            <a:rect l="l" t="t" r="r" b="b"/>
            <a:pathLst>
              <a:path w="7869928" h="3393186">
                <a:moveTo>
                  <a:pt x="0" y="0"/>
                </a:moveTo>
                <a:lnTo>
                  <a:pt x="7869928" y="0"/>
                </a:lnTo>
                <a:lnTo>
                  <a:pt x="7869928" y="3393187"/>
                </a:lnTo>
                <a:lnTo>
                  <a:pt x="0" y="3393187"/>
                </a:lnTo>
                <a:lnTo>
                  <a:pt x="0" y="0"/>
                </a:lnTo>
                <a:close/>
              </a:path>
            </a:pathLst>
          </a:custGeom>
          <a:blipFill>
            <a:blip r:embed="rId2"/>
            <a:stretch>
              <a:fillRect l="-6932" t="-1152" b="-1152"/>
            </a:stretch>
          </a:blipFill>
          <a:ln w="28575" cap="sq">
            <a:solidFill>
              <a:srgbClr val="000000"/>
            </a:solidFill>
            <a:prstDash val="solid"/>
            <a:miter/>
          </a:ln>
        </p:spPr>
      </p:sp>
      <p:sp>
        <p:nvSpPr>
          <p:cNvPr id="13" name="TextBox 13"/>
          <p:cNvSpPr txBox="1"/>
          <p:nvPr/>
        </p:nvSpPr>
        <p:spPr>
          <a:xfrm>
            <a:off x="2231186" y="-85725"/>
            <a:ext cx="13066872" cy="795063"/>
          </a:xfrm>
          <a:prstGeom prst="rect">
            <a:avLst/>
          </a:prstGeom>
        </p:spPr>
        <p:txBody>
          <a:bodyPr lIns="0" tIns="0" rIns="0" bIns="0" rtlCol="0" anchor="t">
            <a:spAutoFit/>
          </a:bodyPr>
          <a:lstStyle/>
          <a:p>
            <a:pPr algn="ctr">
              <a:lnSpc>
                <a:spcPts val="6580"/>
              </a:lnSpc>
            </a:pPr>
            <a:r>
              <a:rPr lang="en-US" sz="4700" b="1" dirty="0">
                <a:solidFill>
                  <a:srgbClr val="036011"/>
                </a:solidFill>
                <a:latin typeface="Canva Sans Bold"/>
                <a:ea typeface="Canva Sans Bold"/>
                <a:cs typeface="Canva Sans Bold"/>
                <a:sym typeface="Canva Sans Bold"/>
              </a:rPr>
              <a:t>MANAGERIAL ASPIRATIONS</a:t>
            </a:r>
          </a:p>
        </p:txBody>
      </p:sp>
      <p:sp>
        <p:nvSpPr>
          <p:cNvPr id="14" name="TextBox 14"/>
          <p:cNvSpPr txBox="1"/>
          <p:nvPr/>
        </p:nvSpPr>
        <p:spPr>
          <a:xfrm>
            <a:off x="142199" y="1592605"/>
            <a:ext cx="9491958" cy="5162035"/>
          </a:xfrm>
          <a:prstGeom prst="rect">
            <a:avLst/>
          </a:prstGeom>
        </p:spPr>
        <p:txBody>
          <a:bodyPr lIns="0" tIns="0" rIns="0" bIns="0" rtlCol="0" anchor="t">
            <a:spAutoFit/>
          </a:bodyPr>
          <a:lstStyle/>
          <a:p>
            <a:pPr algn="just">
              <a:lnSpc>
                <a:spcPts val="3690"/>
              </a:lnSpc>
            </a:pPr>
            <a:r>
              <a:rPr lang="en-US" sz="2635">
                <a:solidFill>
                  <a:srgbClr val="000000"/>
                </a:solidFill>
                <a:latin typeface="Arial"/>
                <a:ea typeface="Arial"/>
                <a:cs typeface="Arial"/>
                <a:sym typeface="Arial"/>
              </a:rPr>
              <a:t>When talking about the work environment that Gen Z would prefer based on their top 5 career options:</a:t>
            </a:r>
          </a:p>
          <a:p>
            <a:pPr marL="569106" lvl="1" indent="-284553" algn="just">
              <a:lnSpc>
                <a:spcPts val="3690"/>
              </a:lnSpc>
              <a:buFont typeface="Arial"/>
              <a:buChar char="•"/>
            </a:pPr>
            <a:r>
              <a:rPr lang="en-US" sz="2635">
                <a:solidFill>
                  <a:srgbClr val="000000"/>
                </a:solidFill>
                <a:latin typeface="Arial"/>
                <a:ea typeface="Arial"/>
                <a:cs typeface="Arial"/>
                <a:sym typeface="Arial"/>
              </a:rPr>
              <a:t>Hybrid work clearly tops the list across all major career choices.</a:t>
            </a:r>
          </a:p>
          <a:p>
            <a:pPr marL="569106" lvl="1" indent="-284553" algn="just">
              <a:lnSpc>
                <a:spcPts val="3690"/>
              </a:lnSpc>
              <a:buFont typeface="Arial"/>
              <a:buChar char="•"/>
            </a:pPr>
            <a:r>
              <a:rPr lang="en-US" sz="2635">
                <a:solidFill>
                  <a:srgbClr val="000000"/>
                </a:solidFill>
                <a:latin typeface="Arial"/>
                <a:ea typeface="Arial"/>
                <a:cs typeface="Arial"/>
                <a:sym typeface="Arial"/>
              </a:rPr>
              <a:t> This highlights a crucial insight: Gen Z isn't just looking for a job—they're looking for flexibility, autonomy, and balance.</a:t>
            </a:r>
          </a:p>
          <a:p>
            <a:pPr marL="569106" lvl="1" indent="-284553" algn="just">
              <a:lnSpc>
                <a:spcPts val="3690"/>
              </a:lnSpc>
              <a:buFont typeface="Arial"/>
              <a:buChar char="•"/>
            </a:pPr>
            <a:r>
              <a:rPr lang="en-US" sz="2635">
                <a:solidFill>
                  <a:srgbClr val="000000"/>
                </a:solidFill>
                <a:latin typeface="Arial"/>
                <a:ea typeface="Arial"/>
                <a:cs typeface="Arial"/>
                <a:sym typeface="Arial"/>
              </a:rPr>
              <a:t> They want the option to collaborate in person when needed, but also the freedom to work remotely when it suits them best.</a:t>
            </a:r>
          </a:p>
          <a:p>
            <a:pPr algn="l">
              <a:lnSpc>
                <a:spcPts val="3690"/>
              </a:lnSpc>
            </a:pPr>
            <a:r>
              <a:rPr lang="en-US" sz="2635" b="1">
                <a:solidFill>
                  <a:srgbClr val="000000"/>
                </a:solidFill>
                <a:latin typeface="Arial Bold"/>
                <a:ea typeface="Arial Bold"/>
                <a:cs typeface="Arial Bold"/>
                <a:sym typeface="Arial Bold"/>
              </a:rPr>
              <a:t>  </a:t>
            </a:r>
          </a:p>
          <a:p>
            <a:pPr algn="just">
              <a:lnSpc>
                <a:spcPts val="3690"/>
              </a:lnSpc>
            </a:pPr>
            <a:r>
              <a:rPr lang="en-US" sz="2635" b="1">
                <a:solidFill>
                  <a:srgbClr val="000000"/>
                </a:solidFill>
                <a:latin typeface="Arial Bold"/>
                <a:ea typeface="Arial Bold"/>
                <a:cs typeface="Arial Bold"/>
                <a:sym typeface="Arial Bold"/>
              </a:rPr>
              <a:t>        </a:t>
            </a:r>
          </a:p>
        </p:txBody>
      </p:sp>
      <p:sp>
        <p:nvSpPr>
          <p:cNvPr id="15" name="TextBox 15"/>
          <p:cNvSpPr txBox="1"/>
          <p:nvPr/>
        </p:nvSpPr>
        <p:spPr>
          <a:xfrm>
            <a:off x="292203" y="6001515"/>
            <a:ext cx="14454995" cy="3695991"/>
          </a:xfrm>
          <a:prstGeom prst="rect">
            <a:avLst/>
          </a:prstGeom>
        </p:spPr>
        <p:txBody>
          <a:bodyPr lIns="0" tIns="0" rIns="0" bIns="0" rtlCol="0" anchor="t">
            <a:spAutoFit/>
          </a:bodyPr>
          <a:lstStyle/>
          <a:p>
            <a:pPr algn="just">
              <a:lnSpc>
                <a:spcPts val="3640"/>
              </a:lnSpc>
            </a:pPr>
            <a:r>
              <a:rPr lang="en-US" sz="2600" b="1">
                <a:solidFill>
                  <a:srgbClr val="000000"/>
                </a:solidFill>
                <a:latin typeface="Arial Bold"/>
                <a:ea typeface="Arial Bold"/>
                <a:cs typeface="Arial Bold"/>
                <a:sym typeface="Arial Bold"/>
              </a:rPr>
              <a:t>Insights:</a:t>
            </a:r>
          </a:p>
          <a:p>
            <a:pPr marL="561344" lvl="1" indent="-280672" algn="just">
              <a:lnSpc>
                <a:spcPts val="3640"/>
              </a:lnSpc>
              <a:buFont typeface="Arial"/>
              <a:buChar char="•"/>
            </a:pPr>
            <a:r>
              <a:rPr lang="en-US" sz="2600">
                <a:solidFill>
                  <a:srgbClr val="000000"/>
                </a:solidFill>
                <a:latin typeface="Arial"/>
                <a:ea typeface="Arial"/>
                <a:cs typeface="Arial"/>
                <a:sym typeface="Arial"/>
              </a:rPr>
              <a:t> Design flexible hybrid models as the default, not the exception, especially for roles like Project Management, Software Development, and Teaching.</a:t>
            </a:r>
          </a:p>
          <a:p>
            <a:pPr marL="561344" lvl="1" indent="-280672" algn="just">
              <a:lnSpc>
                <a:spcPts val="3640"/>
              </a:lnSpc>
              <a:buFont typeface="Arial"/>
              <a:buChar char="•"/>
            </a:pPr>
            <a:r>
              <a:rPr lang="en-US" sz="2600">
                <a:solidFill>
                  <a:srgbClr val="000000"/>
                </a:solidFill>
                <a:latin typeface="Arial"/>
                <a:ea typeface="Arial"/>
                <a:cs typeface="Arial"/>
                <a:sym typeface="Arial"/>
              </a:rPr>
              <a:t> Highlight your flexible work options in recruitment and retention strategies—it’s a major advantage in attracting and keeping Gen Z talent.</a:t>
            </a:r>
          </a:p>
          <a:p>
            <a:pPr marL="561344" lvl="1" indent="-280672" algn="just">
              <a:lnSpc>
                <a:spcPts val="3640"/>
              </a:lnSpc>
              <a:buFont typeface="Arial"/>
              <a:buChar char="•"/>
            </a:pPr>
            <a:r>
              <a:rPr lang="en-US" sz="2600">
                <a:solidFill>
                  <a:srgbClr val="000000"/>
                </a:solidFill>
                <a:latin typeface="Arial"/>
                <a:ea typeface="Arial"/>
                <a:cs typeface="Arial"/>
                <a:sym typeface="Arial"/>
              </a:rPr>
              <a:t>Recognize that different roles have slightly different work environment preferences—one-size-fits-all policies won't work. Tailor flexibility where possible.</a:t>
            </a:r>
          </a:p>
          <a:p>
            <a:pPr algn="just">
              <a:lnSpc>
                <a:spcPts val="3640"/>
              </a:lnSpc>
            </a:pPr>
            <a:endParaRPr lang="en-US" sz="26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16075683" y="9088157"/>
            <a:ext cx="1679096" cy="839548"/>
            <a:chOff x="0" y="0"/>
            <a:chExt cx="2238795" cy="1119397"/>
          </a:xfrm>
        </p:grpSpPr>
        <p:grpSp>
          <p:nvGrpSpPr>
            <p:cNvPr id="8" name="Group 8"/>
            <p:cNvGrpSpPr/>
            <p:nvPr/>
          </p:nvGrpSpPr>
          <p:grpSpPr>
            <a:xfrm>
              <a:off x="0" y="0"/>
              <a:ext cx="2238795" cy="1119397"/>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0" name="TextBox 1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12" name="Group 12"/>
          <p:cNvGrpSpPr/>
          <p:nvPr/>
        </p:nvGrpSpPr>
        <p:grpSpPr>
          <a:xfrm>
            <a:off x="354999" y="707485"/>
            <a:ext cx="12553128" cy="671072"/>
            <a:chOff x="0" y="0"/>
            <a:chExt cx="16737504" cy="894762"/>
          </a:xfrm>
        </p:grpSpPr>
        <p:grpSp>
          <p:nvGrpSpPr>
            <p:cNvPr id="13" name="Group 13"/>
            <p:cNvGrpSpPr/>
            <p:nvPr/>
          </p:nvGrpSpPr>
          <p:grpSpPr>
            <a:xfrm>
              <a:off x="0" y="0"/>
              <a:ext cx="16737504" cy="894762"/>
              <a:chOff x="0" y="0"/>
              <a:chExt cx="4223323" cy="225773"/>
            </a:xfrm>
          </p:grpSpPr>
          <p:sp>
            <p:nvSpPr>
              <p:cNvPr id="14" name="Freeform 14"/>
              <p:cNvSpPr/>
              <p:nvPr/>
            </p:nvSpPr>
            <p:spPr>
              <a:xfrm>
                <a:off x="0" y="0"/>
                <a:ext cx="4223323" cy="225773"/>
              </a:xfrm>
              <a:custGeom>
                <a:avLst/>
                <a:gdLst/>
                <a:ahLst/>
                <a:cxnLst/>
                <a:rect l="l" t="t" r="r" b="b"/>
                <a:pathLst>
                  <a:path w="4223323" h="225773">
                    <a:moveTo>
                      <a:pt x="35770" y="0"/>
                    </a:moveTo>
                    <a:lnTo>
                      <a:pt x="4187553" y="0"/>
                    </a:lnTo>
                    <a:cubicBezTo>
                      <a:pt x="4207308" y="0"/>
                      <a:pt x="4223323" y="16015"/>
                      <a:pt x="4223323" y="35770"/>
                    </a:cubicBezTo>
                    <a:lnTo>
                      <a:pt x="4223323" y="190002"/>
                    </a:lnTo>
                    <a:cubicBezTo>
                      <a:pt x="4223323" y="209758"/>
                      <a:pt x="4207308" y="225773"/>
                      <a:pt x="4187553" y="225773"/>
                    </a:cubicBezTo>
                    <a:lnTo>
                      <a:pt x="35770" y="225773"/>
                    </a:lnTo>
                    <a:cubicBezTo>
                      <a:pt x="16015" y="225773"/>
                      <a:pt x="0" y="209758"/>
                      <a:pt x="0" y="190002"/>
                    </a:cubicBezTo>
                    <a:lnTo>
                      <a:pt x="0" y="35770"/>
                    </a:lnTo>
                    <a:cubicBezTo>
                      <a:pt x="0" y="16015"/>
                      <a:pt x="16015" y="0"/>
                      <a:pt x="35770" y="0"/>
                    </a:cubicBezTo>
                    <a:close/>
                  </a:path>
                </a:pathLst>
              </a:custGeom>
              <a:solidFill>
                <a:srgbClr val="127B22"/>
              </a:solidFill>
            </p:spPr>
          </p:sp>
          <p:sp>
            <p:nvSpPr>
              <p:cNvPr id="15" name="TextBox 15"/>
              <p:cNvSpPr txBox="1"/>
              <p:nvPr/>
            </p:nvSpPr>
            <p:spPr>
              <a:xfrm>
                <a:off x="0" y="-47625"/>
                <a:ext cx="4223323" cy="273398"/>
              </a:xfrm>
              <a:prstGeom prst="rect">
                <a:avLst/>
              </a:prstGeom>
            </p:spPr>
            <p:txBody>
              <a:bodyPr lIns="39768" tIns="39768" rIns="39768" bIns="39768" rtlCol="0" anchor="ctr"/>
              <a:lstStyle/>
              <a:p>
                <a:pPr algn="ctr">
                  <a:lnSpc>
                    <a:spcPts val="2842"/>
                  </a:lnSpc>
                </a:pPr>
                <a:endParaRPr/>
              </a:p>
            </p:txBody>
          </p:sp>
        </p:grpSp>
        <p:sp>
          <p:nvSpPr>
            <p:cNvPr id="16" name="TextBox 16"/>
            <p:cNvSpPr txBox="1"/>
            <p:nvPr/>
          </p:nvSpPr>
          <p:spPr>
            <a:xfrm>
              <a:off x="586733" y="225842"/>
              <a:ext cx="16150771"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2. What kind of manager would GenZ prefer and why?</a:t>
              </a:r>
            </a:p>
          </p:txBody>
        </p:sp>
      </p:grpSp>
      <p:sp>
        <p:nvSpPr>
          <p:cNvPr id="17" name="Freeform 17"/>
          <p:cNvSpPr/>
          <p:nvPr/>
        </p:nvSpPr>
        <p:spPr>
          <a:xfrm>
            <a:off x="10133023" y="1378556"/>
            <a:ext cx="7983128" cy="3495922"/>
          </a:xfrm>
          <a:custGeom>
            <a:avLst/>
            <a:gdLst/>
            <a:ahLst/>
            <a:cxnLst/>
            <a:rect l="l" t="t" r="r" b="b"/>
            <a:pathLst>
              <a:path w="7983128" h="3495922">
                <a:moveTo>
                  <a:pt x="0" y="0"/>
                </a:moveTo>
                <a:lnTo>
                  <a:pt x="7983129" y="0"/>
                </a:lnTo>
                <a:lnTo>
                  <a:pt x="7983129" y="3495922"/>
                </a:lnTo>
                <a:lnTo>
                  <a:pt x="0" y="3495922"/>
                </a:lnTo>
                <a:lnTo>
                  <a:pt x="0" y="0"/>
                </a:lnTo>
                <a:close/>
              </a:path>
            </a:pathLst>
          </a:custGeom>
          <a:blipFill>
            <a:blip r:embed="rId2"/>
            <a:stretch>
              <a:fillRect l="-8636" r="-5194" b="-1235"/>
            </a:stretch>
          </a:blipFill>
          <a:ln w="28575" cap="sq">
            <a:solidFill>
              <a:srgbClr val="000000"/>
            </a:solidFill>
            <a:prstDash val="solid"/>
            <a:miter/>
          </a:ln>
        </p:spPr>
      </p:sp>
      <p:sp>
        <p:nvSpPr>
          <p:cNvPr id="18" name="TextBox 18"/>
          <p:cNvSpPr txBox="1"/>
          <p:nvPr/>
        </p:nvSpPr>
        <p:spPr>
          <a:xfrm>
            <a:off x="4397578" y="-85725"/>
            <a:ext cx="9623222"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MANAGERIAL ASPIRATIONS</a:t>
            </a:r>
          </a:p>
        </p:txBody>
      </p:sp>
      <p:sp>
        <p:nvSpPr>
          <p:cNvPr id="19" name="TextBox 19"/>
          <p:cNvSpPr txBox="1"/>
          <p:nvPr/>
        </p:nvSpPr>
        <p:spPr>
          <a:xfrm>
            <a:off x="142199" y="1527796"/>
            <a:ext cx="9683693" cy="6472727"/>
          </a:xfrm>
          <a:prstGeom prst="rect">
            <a:avLst/>
          </a:prstGeom>
        </p:spPr>
        <p:txBody>
          <a:bodyPr lIns="0" tIns="0" rIns="0" bIns="0" rtlCol="0" anchor="t">
            <a:spAutoFit/>
          </a:bodyPr>
          <a:lstStyle/>
          <a:p>
            <a:pPr algn="just">
              <a:lnSpc>
                <a:spcPts val="3633"/>
              </a:lnSpc>
            </a:pPr>
            <a:r>
              <a:rPr lang="en-US" sz="2595">
                <a:solidFill>
                  <a:srgbClr val="000000"/>
                </a:solidFill>
                <a:latin typeface="Arial"/>
                <a:ea typeface="Arial"/>
                <a:cs typeface="Arial"/>
                <a:sym typeface="Arial"/>
              </a:rPr>
              <a:t>Managers can make or break an employee’s career, and Gen Z knows it. For Gen Z, a manager isn’t just a boss, they’re a mentor, a guide, a support system.</a:t>
            </a:r>
          </a:p>
          <a:p>
            <a:pPr marL="560399" lvl="1" indent="-280200" algn="just">
              <a:lnSpc>
                <a:spcPts val="3633"/>
              </a:lnSpc>
              <a:buFont typeface="Arial"/>
              <a:buChar char="•"/>
            </a:pPr>
            <a:r>
              <a:rPr lang="en-US" sz="2595">
                <a:solidFill>
                  <a:srgbClr val="000000"/>
                </a:solidFill>
                <a:latin typeface="Arial"/>
                <a:ea typeface="Arial"/>
                <a:cs typeface="Arial"/>
                <a:sym typeface="Arial"/>
              </a:rPr>
              <a:t>The data here suggests that providing end-goal clarity and support (not instructions!) is not negotiable. Gen Z doesn't want to guess what success looks like. They want managers who clearly understand goals, expectations, and the path forward.</a:t>
            </a:r>
          </a:p>
          <a:p>
            <a:pPr marL="560399" lvl="1" indent="-280200" algn="just">
              <a:lnSpc>
                <a:spcPts val="3633"/>
              </a:lnSpc>
              <a:buFont typeface="Arial"/>
              <a:buChar char="•"/>
            </a:pPr>
            <a:r>
              <a:rPr lang="en-US" sz="2595">
                <a:solidFill>
                  <a:srgbClr val="000000"/>
                </a:solidFill>
                <a:latin typeface="Arial"/>
                <a:ea typeface="Arial"/>
                <a:cs typeface="Arial"/>
                <a:sym typeface="Arial"/>
              </a:rPr>
              <a:t>The massive gap between 'Goal Clarity &amp; Support' and 'Sets Goals &amp; Supports' is a wake-up call. Gen Z craves certainty in a world that often feels uncertain. Managers who provide clear, structured goals win their trust and their loyalty.</a:t>
            </a:r>
          </a:p>
          <a:p>
            <a:pPr algn="l">
              <a:lnSpc>
                <a:spcPts val="3633"/>
              </a:lnSpc>
            </a:pPr>
            <a:r>
              <a:rPr lang="en-US" sz="2595" b="1">
                <a:solidFill>
                  <a:srgbClr val="000000"/>
                </a:solidFill>
                <a:latin typeface="Arial Bold"/>
                <a:ea typeface="Arial Bold"/>
                <a:cs typeface="Arial Bold"/>
                <a:sym typeface="Arial Bold"/>
              </a:rPr>
              <a:t>  </a:t>
            </a:r>
          </a:p>
          <a:p>
            <a:pPr algn="just">
              <a:lnSpc>
                <a:spcPts val="3633"/>
              </a:lnSpc>
            </a:pPr>
            <a:r>
              <a:rPr lang="en-US" sz="2595" b="1">
                <a:solidFill>
                  <a:srgbClr val="000000"/>
                </a:solidFill>
                <a:latin typeface="Arial Bold"/>
                <a:ea typeface="Arial Bold"/>
                <a:cs typeface="Arial Bold"/>
                <a:sym typeface="Arial Bold"/>
              </a:rPr>
              <a:t>     </a:t>
            </a:r>
            <a:r>
              <a:rPr lang="en-US" sz="2595">
                <a:solidFill>
                  <a:srgbClr val="000000"/>
                </a:solidFill>
                <a:latin typeface="Arial"/>
                <a:ea typeface="Arial"/>
                <a:cs typeface="Arial"/>
                <a:sym typeface="Arial"/>
              </a:rPr>
              <a:t> </a:t>
            </a:r>
          </a:p>
        </p:txBody>
      </p:sp>
      <p:sp>
        <p:nvSpPr>
          <p:cNvPr id="20" name="TextBox 20"/>
          <p:cNvSpPr txBox="1"/>
          <p:nvPr/>
        </p:nvSpPr>
        <p:spPr>
          <a:xfrm>
            <a:off x="0" y="7505323"/>
            <a:ext cx="15326133" cy="2781677"/>
          </a:xfrm>
          <a:prstGeom prst="rect">
            <a:avLst/>
          </a:prstGeom>
        </p:spPr>
        <p:txBody>
          <a:bodyPr lIns="0" tIns="0" rIns="0" bIns="0" rtlCol="0" anchor="t">
            <a:spAutoFit/>
          </a:bodyPr>
          <a:lstStyle/>
          <a:p>
            <a:pPr algn="just">
              <a:lnSpc>
                <a:spcPts val="3640"/>
              </a:lnSpc>
            </a:pPr>
            <a:r>
              <a:rPr lang="en-US" sz="2600" b="1">
                <a:solidFill>
                  <a:srgbClr val="000000"/>
                </a:solidFill>
                <a:latin typeface="Arial Bold"/>
                <a:ea typeface="Arial Bold"/>
                <a:cs typeface="Arial Bold"/>
                <a:sym typeface="Arial Bold"/>
              </a:rPr>
              <a:t>  Insights:</a:t>
            </a:r>
          </a:p>
          <a:p>
            <a:pPr marL="561344" lvl="1" indent="-280672" algn="just">
              <a:lnSpc>
                <a:spcPts val="3640"/>
              </a:lnSpc>
              <a:buFont typeface="Arial"/>
              <a:buChar char="•"/>
            </a:pPr>
            <a:r>
              <a:rPr lang="en-US" sz="2600">
                <a:solidFill>
                  <a:srgbClr val="000000"/>
                </a:solidFill>
                <a:latin typeface="Arial"/>
                <a:ea typeface="Arial"/>
                <a:cs typeface="Arial"/>
                <a:sym typeface="Arial"/>
              </a:rPr>
              <a:t>Goals clarity,support and required guidance and clear communication is what sets apart a great manager from others.</a:t>
            </a:r>
          </a:p>
          <a:p>
            <a:pPr marL="561344" lvl="1" indent="-280672" algn="just">
              <a:lnSpc>
                <a:spcPts val="3640"/>
              </a:lnSpc>
              <a:buFont typeface="Arial"/>
              <a:buChar char="•"/>
            </a:pPr>
            <a:r>
              <a:rPr lang="en-US" sz="2600">
                <a:solidFill>
                  <a:srgbClr val="000000"/>
                </a:solidFill>
                <a:latin typeface="Arial"/>
                <a:ea typeface="Arial"/>
                <a:cs typeface="Arial"/>
                <a:sym typeface="Arial"/>
              </a:rPr>
              <a:t>When goals are vague, even the best support feels empty. Gen Z is willing to stay and grow but only where they know exactly how to succeed.</a:t>
            </a:r>
          </a:p>
          <a:p>
            <a:pPr algn="just">
              <a:lnSpc>
                <a:spcPts val="3640"/>
              </a:lnSpc>
            </a:pPr>
            <a:endParaRPr lang="en-US" sz="26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898267"/>
            <a:ext cx="12553128" cy="671072"/>
            <a:chOff x="0" y="0"/>
            <a:chExt cx="16737504" cy="894762"/>
          </a:xfrm>
        </p:grpSpPr>
        <p:grpSp>
          <p:nvGrpSpPr>
            <p:cNvPr id="8" name="Group 8"/>
            <p:cNvGrpSpPr/>
            <p:nvPr/>
          </p:nvGrpSpPr>
          <p:grpSpPr>
            <a:xfrm>
              <a:off x="0" y="0"/>
              <a:ext cx="16737504" cy="894762"/>
              <a:chOff x="0" y="0"/>
              <a:chExt cx="4223323" cy="225773"/>
            </a:xfrm>
          </p:grpSpPr>
          <p:sp>
            <p:nvSpPr>
              <p:cNvPr id="9" name="Freeform 9"/>
              <p:cNvSpPr/>
              <p:nvPr/>
            </p:nvSpPr>
            <p:spPr>
              <a:xfrm>
                <a:off x="0" y="0"/>
                <a:ext cx="4223323" cy="225773"/>
              </a:xfrm>
              <a:custGeom>
                <a:avLst/>
                <a:gdLst/>
                <a:ahLst/>
                <a:cxnLst/>
                <a:rect l="l" t="t" r="r" b="b"/>
                <a:pathLst>
                  <a:path w="4223323" h="225773">
                    <a:moveTo>
                      <a:pt x="35770" y="0"/>
                    </a:moveTo>
                    <a:lnTo>
                      <a:pt x="4187553" y="0"/>
                    </a:lnTo>
                    <a:cubicBezTo>
                      <a:pt x="4207308" y="0"/>
                      <a:pt x="4223323" y="16015"/>
                      <a:pt x="4223323" y="35770"/>
                    </a:cubicBezTo>
                    <a:lnTo>
                      <a:pt x="4223323" y="190002"/>
                    </a:lnTo>
                    <a:cubicBezTo>
                      <a:pt x="4223323" y="209758"/>
                      <a:pt x="4207308" y="225773"/>
                      <a:pt x="4187553" y="225773"/>
                    </a:cubicBezTo>
                    <a:lnTo>
                      <a:pt x="35770" y="225773"/>
                    </a:lnTo>
                    <a:cubicBezTo>
                      <a:pt x="16015" y="225773"/>
                      <a:pt x="0" y="209758"/>
                      <a:pt x="0" y="190002"/>
                    </a:cubicBezTo>
                    <a:lnTo>
                      <a:pt x="0" y="35770"/>
                    </a:lnTo>
                    <a:cubicBezTo>
                      <a:pt x="0" y="16015"/>
                      <a:pt x="16015" y="0"/>
                      <a:pt x="35770" y="0"/>
                    </a:cubicBezTo>
                    <a:close/>
                  </a:path>
                </a:pathLst>
              </a:custGeom>
              <a:solidFill>
                <a:srgbClr val="127B22"/>
              </a:solidFill>
            </p:spPr>
          </p:sp>
          <p:sp>
            <p:nvSpPr>
              <p:cNvPr id="10" name="TextBox 10"/>
              <p:cNvSpPr txBox="1"/>
              <p:nvPr/>
            </p:nvSpPr>
            <p:spPr>
              <a:xfrm>
                <a:off x="0" y="-47625"/>
                <a:ext cx="4223323"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586733" y="225842"/>
              <a:ext cx="16150771" cy="509441"/>
            </a:xfrm>
            <a:prstGeom prst="rect">
              <a:avLst/>
            </a:prstGeom>
          </p:spPr>
          <p:txBody>
            <a:bodyPr lIns="0" tIns="0" rIns="0" bIns="0" rtlCol="0" anchor="t">
              <a:spAutoFit/>
            </a:bodyPr>
            <a:lstStyle/>
            <a:p>
              <a:pPr algn="l">
                <a:lnSpc>
                  <a:spcPts val="2958"/>
                </a:lnSpc>
              </a:pPr>
              <a:r>
                <a:rPr lang="en-US" sz="2112" b="1" i="1">
                  <a:solidFill>
                    <a:srgbClr val="FFFFFF"/>
                  </a:solidFill>
                  <a:latin typeface="Luciole Bold Italics"/>
                  <a:ea typeface="Luciole Bold Italics"/>
                  <a:cs typeface="Luciole Bold Italics"/>
                  <a:sym typeface="Luciole Bold Italics"/>
                </a:rPr>
                <a:t>3. Can Work Productivity Factors be Influenced by the type of Employer? </a:t>
              </a:r>
            </a:p>
          </p:txBody>
        </p:sp>
      </p:grpSp>
      <p:sp>
        <p:nvSpPr>
          <p:cNvPr id="12" name="Freeform 12"/>
          <p:cNvSpPr/>
          <p:nvPr/>
        </p:nvSpPr>
        <p:spPr>
          <a:xfrm>
            <a:off x="354999" y="1750314"/>
            <a:ext cx="12188021" cy="2717198"/>
          </a:xfrm>
          <a:custGeom>
            <a:avLst/>
            <a:gdLst/>
            <a:ahLst/>
            <a:cxnLst/>
            <a:rect l="l" t="t" r="r" b="b"/>
            <a:pathLst>
              <a:path w="12188021" h="2717198">
                <a:moveTo>
                  <a:pt x="0" y="0"/>
                </a:moveTo>
                <a:lnTo>
                  <a:pt x="12188021" y="0"/>
                </a:lnTo>
                <a:lnTo>
                  <a:pt x="12188021" y="2717198"/>
                </a:lnTo>
                <a:lnTo>
                  <a:pt x="0" y="2717198"/>
                </a:lnTo>
                <a:lnTo>
                  <a:pt x="0" y="0"/>
                </a:lnTo>
                <a:close/>
              </a:path>
            </a:pathLst>
          </a:custGeom>
          <a:blipFill>
            <a:blip r:embed="rId2"/>
            <a:stretch>
              <a:fillRect t="-461" b="-461"/>
            </a:stretch>
          </a:blipFill>
          <a:ln w="38100" cap="sq">
            <a:solidFill>
              <a:srgbClr val="000000"/>
            </a:solidFill>
            <a:prstDash val="solid"/>
            <a:miter/>
          </a:ln>
        </p:spPr>
      </p:sp>
      <p:sp>
        <p:nvSpPr>
          <p:cNvPr id="13" name="TextBox 13"/>
          <p:cNvSpPr txBox="1"/>
          <p:nvPr/>
        </p:nvSpPr>
        <p:spPr>
          <a:xfrm>
            <a:off x="4397578" y="-114300"/>
            <a:ext cx="9242222"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MANAGERIAL ASPIRATIONS</a:t>
            </a:r>
          </a:p>
        </p:txBody>
      </p:sp>
      <p:sp>
        <p:nvSpPr>
          <p:cNvPr id="14" name="TextBox 14"/>
          <p:cNvSpPr txBox="1"/>
          <p:nvPr/>
        </p:nvSpPr>
        <p:spPr>
          <a:xfrm>
            <a:off x="30753" y="4543712"/>
            <a:ext cx="17382423" cy="5852662"/>
          </a:xfrm>
          <a:prstGeom prst="rect">
            <a:avLst/>
          </a:prstGeom>
        </p:spPr>
        <p:txBody>
          <a:bodyPr lIns="0" tIns="0" rIns="0" bIns="0" rtlCol="0" anchor="t">
            <a:spAutoFit/>
          </a:bodyPr>
          <a:lstStyle/>
          <a:p>
            <a:pPr marL="549815" lvl="1" indent="-274908" algn="just">
              <a:lnSpc>
                <a:spcPts val="3565"/>
              </a:lnSpc>
              <a:buFont typeface="Arial"/>
              <a:buChar char="•"/>
            </a:pPr>
            <a:r>
              <a:rPr lang="en-US" sz="2546">
                <a:solidFill>
                  <a:srgbClr val="000000"/>
                </a:solidFill>
                <a:latin typeface="Arial"/>
                <a:ea typeface="Arial"/>
                <a:cs typeface="Arial"/>
                <a:sym typeface="Arial"/>
              </a:rPr>
              <a:t>When employers support learning and growth or push limits while also rewarding efforts, Gen Z thrives when their work aligns with their personal passion, this was the most dominant theme, with a combined 4374 responses. </a:t>
            </a:r>
          </a:p>
          <a:p>
            <a:pPr marL="549815" lvl="1" indent="-274908" algn="just">
              <a:lnSpc>
                <a:spcPts val="3565"/>
              </a:lnSpc>
              <a:buFont typeface="Arial"/>
              <a:buChar char="•"/>
            </a:pPr>
            <a:r>
              <a:rPr lang="en-US" sz="2546">
                <a:solidFill>
                  <a:srgbClr val="000000"/>
                </a:solidFill>
                <a:latin typeface="Arial"/>
                <a:ea typeface="Arial"/>
                <a:cs typeface="Arial"/>
                <a:sym typeface="Arial"/>
              </a:rPr>
              <a:t>For employers that primarily reward learning, having a supportive manager becomes the key productivity driver. Here, 684 participants highlighted that leadership support makes a meaningful difference.</a:t>
            </a:r>
          </a:p>
          <a:p>
            <a:pPr marL="549815" lvl="1" indent="-274908" algn="just">
              <a:lnSpc>
                <a:spcPts val="3565"/>
              </a:lnSpc>
              <a:buFont typeface="Arial"/>
              <a:buChar char="•"/>
            </a:pPr>
            <a:r>
              <a:rPr lang="en-US" sz="2546">
                <a:solidFill>
                  <a:srgbClr val="000000"/>
                </a:solidFill>
                <a:latin typeface="Arial"/>
                <a:ea typeface="Arial"/>
                <a:cs typeface="Arial"/>
                <a:sym typeface="Arial"/>
              </a:rPr>
              <a:t>However, in environments lacking support, where learning exists without encouragement, or where limits are pushed without rewards,Gen Z shifts their focus. In these cases, factors like a non-political environment (54 responses) and meaningful impact of their work (126 responses) become much more important to sustain their productivity.</a:t>
            </a:r>
          </a:p>
          <a:p>
            <a:pPr algn="just">
              <a:lnSpc>
                <a:spcPts val="3565"/>
              </a:lnSpc>
            </a:pPr>
            <a:r>
              <a:rPr lang="en-US" sz="2546" b="1">
                <a:solidFill>
                  <a:srgbClr val="000000"/>
                </a:solidFill>
                <a:latin typeface="Arial Bold"/>
                <a:ea typeface="Arial Bold"/>
                <a:cs typeface="Arial Bold"/>
                <a:sym typeface="Arial Bold"/>
              </a:rPr>
              <a:t> Insights:</a:t>
            </a:r>
          </a:p>
          <a:p>
            <a:pPr algn="just">
              <a:lnSpc>
                <a:spcPts val="3565"/>
              </a:lnSpc>
            </a:pPr>
            <a:r>
              <a:rPr lang="en-US" sz="2546" b="1">
                <a:solidFill>
                  <a:srgbClr val="000000"/>
                </a:solidFill>
                <a:latin typeface="Arial Bold"/>
                <a:ea typeface="Arial Bold"/>
                <a:cs typeface="Arial Bold"/>
                <a:sym typeface="Arial Bold"/>
              </a:rPr>
              <a:t> </a:t>
            </a:r>
            <a:r>
              <a:rPr lang="en-US" sz="2546">
                <a:solidFill>
                  <a:srgbClr val="000000"/>
                </a:solidFill>
                <a:latin typeface="Arial"/>
                <a:ea typeface="Arial"/>
                <a:cs typeface="Arial"/>
                <a:sym typeface="Arial"/>
              </a:rPr>
              <a:t>         Support + Growth + Rewards = Passion fuels productivity.</a:t>
            </a:r>
          </a:p>
          <a:p>
            <a:pPr algn="just">
              <a:lnSpc>
                <a:spcPts val="3565"/>
              </a:lnSpc>
            </a:pPr>
            <a:r>
              <a:rPr lang="en-US" sz="2546">
                <a:solidFill>
                  <a:srgbClr val="000000"/>
                </a:solidFill>
                <a:latin typeface="Arial"/>
                <a:ea typeface="Arial"/>
                <a:cs typeface="Arial"/>
                <a:sym typeface="Arial"/>
              </a:rPr>
              <a:t>          Rewards alone = Need for strong managerial support.</a:t>
            </a:r>
          </a:p>
          <a:p>
            <a:pPr algn="just">
              <a:lnSpc>
                <a:spcPts val="3565"/>
              </a:lnSpc>
            </a:pPr>
            <a:r>
              <a:rPr lang="en-US" sz="2546">
                <a:solidFill>
                  <a:srgbClr val="000000"/>
                </a:solidFill>
                <a:latin typeface="Arial"/>
                <a:ea typeface="Arial"/>
                <a:cs typeface="Arial"/>
                <a:sym typeface="Arial"/>
              </a:rPr>
              <a:t>          No support = Need for meaning and fair environment.</a:t>
            </a:r>
          </a:p>
          <a:p>
            <a:pPr algn="just">
              <a:lnSpc>
                <a:spcPts val="3565"/>
              </a:lnSpc>
            </a:pPr>
            <a:endParaRPr lang="en-US" sz="2546">
              <a:solidFill>
                <a:srgbClr val="000000"/>
              </a:solidFill>
              <a:latin typeface="Arial"/>
              <a:ea typeface="Arial"/>
              <a:cs typeface="Arial"/>
              <a:sym typeface="Arial"/>
            </a:endParaRPr>
          </a:p>
          <a:p>
            <a:pPr algn="just">
              <a:lnSpc>
                <a:spcPts val="3565"/>
              </a:lnSpc>
            </a:pPr>
            <a:endParaRPr lang="en-US" sz="2546">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898267"/>
            <a:ext cx="13587881" cy="626975"/>
            <a:chOff x="0" y="0"/>
            <a:chExt cx="18117175" cy="835966"/>
          </a:xfrm>
        </p:grpSpPr>
        <p:grpSp>
          <p:nvGrpSpPr>
            <p:cNvPr id="8" name="Group 8"/>
            <p:cNvGrpSpPr/>
            <p:nvPr/>
          </p:nvGrpSpPr>
          <p:grpSpPr>
            <a:xfrm>
              <a:off x="0" y="0"/>
              <a:ext cx="18117175" cy="835966"/>
              <a:chOff x="0" y="0"/>
              <a:chExt cx="4892977" cy="225773"/>
            </a:xfrm>
          </p:grpSpPr>
          <p:sp>
            <p:nvSpPr>
              <p:cNvPr id="9" name="Freeform 9"/>
              <p:cNvSpPr/>
              <p:nvPr/>
            </p:nvSpPr>
            <p:spPr>
              <a:xfrm>
                <a:off x="0" y="0"/>
                <a:ext cx="4892977" cy="225773"/>
              </a:xfrm>
              <a:custGeom>
                <a:avLst/>
                <a:gdLst/>
                <a:ahLst/>
                <a:cxnLst/>
                <a:rect l="l" t="t" r="r" b="b"/>
                <a:pathLst>
                  <a:path w="4892977" h="225773">
                    <a:moveTo>
                      <a:pt x="30875" y="0"/>
                    </a:moveTo>
                    <a:lnTo>
                      <a:pt x="4862102" y="0"/>
                    </a:lnTo>
                    <a:cubicBezTo>
                      <a:pt x="4870291" y="0"/>
                      <a:pt x="4878144" y="3253"/>
                      <a:pt x="4883934" y="9043"/>
                    </a:cubicBezTo>
                    <a:cubicBezTo>
                      <a:pt x="4889724" y="14833"/>
                      <a:pt x="4892977" y="22686"/>
                      <a:pt x="4892977" y="30875"/>
                    </a:cubicBezTo>
                    <a:lnTo>
                      <a:pt x="4892977" y="194898"/>
                    </a:lnTo>
                    <a:cubicBezTo>
                      <a:pt x="4892977" y="211950"/>
                      <a:pt x="4879154" y="225773"/>
                      <a:pt x="4862102" y="225773"/>
                    </a:cubicBezTo>
                    <a:lnTo>
                      <a:pt x="30875" y="225773"/>
                    </a:lnTo>
                    <a:cubicBezTo>
                      <a:pt x="22686" y="225773"/>
                      <a:pt x="14833" y="222520"/>
                      <a:pt x="9043" y="216730"/>
                    </a:cubicBezTo>
                    <a:cubicBezTo>
                      <a:pt x="3253" y="210939"/>
                      <a:pt x="0" y="203086"/>
                      <a:pt x="0" y="194898"/>
                    </a:cubicBezTo>
                    <a:lnTo>
                      <a:pt x="0" y="30875"/>
                    </a:lnTo>
                    <a:cubicBezTo>
                      <a:pt x="0" y="22686"/>
                      <a:pt x="3253" y="14833"/>
                      <a:pt x="9043" y="9043"/>
                    </a:cubicBezTo>
                    <a:cubicBezTo>
                      <a:pt x="14833" y="3253"/>
                      <a:pt x="22686" y="0"/>
                      <a:pt x="30875" y="0"/>
                    </a:cubicBezTo>
                    <a:close/>
                  </a:path>
                </a:pathLst>
              </a:custGeom>
              <a:solidFill>
                <a:srgbClr val="127B22"/>
              </a:solidFill>
            </p:spPr>
          </p:sp>
          <p:sp>
            <p:nvSpPr>
              <p:cNvPr id="10" name="TextBox 10"/>
              <p:cNvSpPr txBox="1"/>
              <p:nvPr/>
            </p:nvSpPr>
            <p:spPr>
              <a:xfrm>
                <a:off x="0" y="-47625"/>
                <a:ext cx="4892977" cy="27339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635098" y="214894"/>
              <a:ext cx="17482077" cy="472073"/>
            </a:xfrm>
            <a:prstGeom prst="rect">
              <a:avLst/>
            </a:prstGeom>
          </p:spPr>
          <p:txBody>
            <a:bodyPr lIns="0" tIns="0" rIns="0" bIns="0" rtlCol="0" anchor="t">
              <a:spAutoFit/>
            </a:bodyPr>
            <a:lstStyle/>
            <a:p>
              <a:pPr algn="l">
                <a:lnSpc>
                  <a:spcPts val="2763"/>
                </a:lnSpc>
              </a:pPr>
              <a:r>
                <a:rPr lang="en-US" sz="1974" b="1" i="1">
                  <a:solidFill>
                    <a:srgbClr val="FFFFFF"/>
                  </a:solidFill>
                  <a:latin typeface="Luciole Bold Italics"/>
                  <a:ea typeface="Luciole Bold Italics"/>
                  <a:cs typeface="Luciole Bold Italics"/>
                  <a:sym typeface="Luciole Bold Italics"/>
                </a:rPr>
                <a:t>4. What type of manager do Gen Z employees prefer under different employer cultures?</a:t>
              </a:r>
            </a:p>
          </p:txBody>
        </p:sp>
      </p:grpSp>
      <p:sp>
        <p:nvSpPr>
          <p:cNvPr id="12" name="Freeform 12"/>
          <p:cNvSpPr/>
          <p:nvPr/>
        </p:nvSpPr>
        <p:spPr>
          <a:xfrm>
            <a:off x="9116022" y="1750314"/>
            <a:ext cx="9042743" cy="4236179"/>
          </a:xfrm>
          <a:custGeom>
            <a:avLst/>
            <a:gdLst/>
            <a:ahLst/>
            <a:cxnLst/>
            <a:rect l="l" t="t" r="r" b="b"/>
            <a:pathLst>
              <a:path w="9042743" h="4236179">
                <a:moveTo>
                  <a:pt x="0" y="0"/>
                </a:moveTo>
                <a:lnTo>
                  <a:pt x="9042743" y="0"/>
                </a:lnTo>
                <a:lnTo>
                  <a:pt x="9042743" y="4236179"/>
                </a:lnTo>
                <a:lnTo>
                  <a:pt x="0" y="4236179"/>
                </a:lnTo>
                <a:lnTo>
                  <a:pt x="0" y="0"/>
                </a:lnTo>
                <a:close/>
              </a:path>
            </a:pathLst>
          </a:custGeom>
          <a:blipFill>
            <a:blip r:embed="rId2"/>
            <a:stretch>
              <a:fillRect l="-6301" t="-1602" b="-508"/>
            </a:stretch>
          </a:blipFill>
          <a:ln w="28575" cap="sq">
            <a:solidFill>
              <a:srgbClr val="000000"/>
            </a:solidFill>
            <a:prstDash val="solid"/>
            <a:miter/>
          </a:ln>
        </p:spPr>
      </p:sp>
      <p:sp>
        <p:nvSpPr>
          <p:cNvPr id="13" name="TextBox 13"/>
          <p:cNvSpPr txBox="1"/>
          <p:nvPr/>
        </p:nvSpPr>
        <p:spPr>
          <a:xfrm>
            <a:off x="4397578" y="-85725"/>
            <a:ext cx="9166022"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MANAGERIAL ASPIRATIONS</a:t>
            </a:r>
          </a:p>
        </p:txBody>
      </p:sp>
      <p:sp>
        <p:nvSpPr>
          <p:cNvPr id="14" name="TextBox 14"/>
          <p:cNvSpPr txBox="1"/>
          <p:nvPr/>
        </p:nvSpPr>
        <p:spPr>
          <a:xfrm>
            <a:off x="132825" y="1645539"/>
            <a:ext cx="8866467" cy="7757881"/>
          </a:xfrm>
          <a:prstGeom prst="rect">
            <a:avLst/>
          </a:prstGeom>
        </p:spPr>
        <p:txBody>
          <a:bodyPr lIns="0" tIns="0" rIns="0" bIns="0" rtlCol="0" anchor="t">
            <a:spAutoFit/>
          </a:bodyPr>
          <a:lstStyle/>
          <a:p>
            <a:pPr marL="528225" lvl="1" indent="-264113" algn="just">
              <a:lnSpc>
                <a:spcPts val="3425"/>
              </a:lnSpc>
              <a:buFont typeface="Arial"/>
              <a:buChar char="•"/>
            </a:pPr>
            <a:r>
              <a:rPr lang="en-US" sz="2446">
                <a:solidFill>
                  <a:srgbClr val="000000"/>
                </a:solidFill>
                <a:latin typeface="Arial"/>
                <a:ea typeface="Arial"/>
                <a:cs typeface="Arial"/>
                <a:sym typeface="Arial"/>
              </a:rPr>
              <a:t>Across all employer types, most Gen Z respondents prefer managers who provide goal clarity and support. The highest count (29,348) came from those working with employers that support learning and growth showing a strong link between a growth-oriented culture and the desire for structured, supportive leadership.</a:t>
            </a:r>
          </a:p>
          <a:p>
            <a:pPr marL="528225" lvl="1" indent="-264113" algn="just">
              <a:lnSpc>
                <a:spcPts val="3425"/>
              </a:lnSpc>
              <a:buFont typeface="Arial"/>
              <a:buChar char="•"/>
            </a:pPr>
            <a:r>
              <a:rPr lang="en-US" sz="2446">
                <a:solidFill>
                  <a:srgbClr val="000000"/>
                </a:solidFill>
                <a:latin typeface="Arial"/>
                <a:ea typeface="Arial"/>
                <a:cs typeface="Arial"/>
                <a:sym typeface="Arial"/>
              </a:rPr>
              <a:t>6,024 respondents from </a:t>
            </a:r>
            <a:r>
              <a:rPr lang="en-US" sz="2446" i="1">
                <a:solidFill>
                  <a:srgbClr val="000000"/>
                </a:solidFill>
                <a:latin typeface="Arial Italics"/>
                <a:ea typeface="Arial Italics"/>
                <a:cs typeface="Arial Italics"/>
                <a:sym typeface="Arial Italics"/>
              </a:rPr>
              <a:t>"Supports Learning &amp; Growth"</a:t>
            </a:r>
            <a:r>
              <a:rPr lang="en-US" sz="2446">
                <a:solidFill>
                  <a:srgbClr val="000000"/>
                </a:solidFill>
                <a:latin typeface="Arial"/>
                <a:ea typeface="Arial"/>
                <a:cs typeface="Arial"/>
                <a:sym typeface="Arial"/>
              </a:rPr>
              <a:t> preferred </a:t>
            </a:r>
            <a:r>
              <a:rPr lang="en-US" sz="2446" i="1">
                <a:solidFill>
                  <a:srgbClr val="000000"/>
                </a:solidFill>
                <a:latin typeface="Arial Italics"/>
                <a:ea typeface="Arial Italics"/>
                <a:cs typeface="Arial Italics"/>
                <a:sym typeface="Arial Italics"/>
              </a:rPr>
              <a:t>clear communicators</a:t>
            </a:r>
            <a:r>
              <a:rPr lang="en-US" sz="2446">
                <a:solidFill>
                  <a:srgbClr val="000000"/>
                </a:solidFill>
                <a:latin typeface="Arial"/>
                <a:ea typeface="Arial"/>
                <a:cs typeface="Arial"/>
                <a:sym typeface="Arial"/>
              </a:rPr>
              <a:t>, second only to those favoring clarity and support. This shows that Gen Z values not just support but also transparency and clarity in how goals are conveyed.</a:t>
            </a:r>
          </a:p>
          <a:p>
            <a:pPr marL="528225" lvl="1" indent="-264113" algn="just">
              <a:lnSpc>
                <a:spcPts val="3425"/>
              </a:lnSpc>
              <a:buFont typeface="Arial"/>
              <a:buChar char="•"/>
            </a:pPr>
            <a:r>
              <a:rPr lang="en-US" sz="2446">
                <a:solidFill>
                  <a:srgbClr val="000000"/>
                </a:solidFill>
                <a:latin typeface="Arial"/>
                <a:ea typeface="Arial"/>
                <a:cs typeface="Arial"/>
                <a:sym typeface="Arial"/>
              </a:rPr>
              <a:t>In unsupportive environments (e.g., Unrewarding Culture), expectations shift.</a:t>
            </a:r>
          </a:p>
          <a:p>
            <a:pPr marL="528225" lvl="1" indent="-264113" algn="just">
              <a:lnSpc>
                <a:spcPts val="3425"/>
              </a:lnSpc>
              <a:buFont typeface="Arial"/>
              <a:buChar char="•"/>
            </a:pPr>
            <a:r>
              <a:rPr lang="en-US" sz="2446">
                <a:solidFill>
                  <a:srgbClr val="000000"/>
                </a:solidFill>
                <a:latin typeface="Arial"/>
                <a:ea typeface="Arial"/>
                <a:cs typeface="Arial"/>
                <a:sym typeface="Arial"/>
              </a:rPr>
              <a:t>Even in such environments, Gen Z leans toward managers who set and support goals (2,270) or at least provide goal clarity and support (6,330). This indicates that managerial style can partially compensate for a lacking employer culture.</a:t>
            </a:r>
          </a:p>
        </p:txBody>
      </p:sp>
      <p:sp>
        <p:nvSpPr>
          <p:cNvPr id="15" name="TextBox 15"/>
          <p:cNvSpPr txBox="1"/>
          <p:nvPr/>
        </p:nvSpPr>
        <p:spPr>
          <a:xfrm>
            <a:off x="9343114" y="6062693"/>
            <a:ext cx="8651376" cy="2614295"/>
          </a:xfrm>
          <a:prstGeom prst="rect">
            <a:avLst/>
          </a:prstGeom>
        </p:spPr>
        <p:txBody>
          <a:bodyPr lIns="0" tIns="0" rIns="0" bIns="0" rtlCol="0" anchor="t">
            <a:spAutoFit/>
          </a:bodyPr>
          <a:lstStyle/>
          <a:p>
            <a:pPr algn="just">
              <a:lnSpc>
                <a:spcPts val="3430"/>
              </a:lnSpc>
            </a:pPr>
            <a:r>
              <a:rPr lang="en-US" sz="2450" b="1">
                <a:solidFill>
                  <a:srgbClr val="000000"/>
                </a:solidFill>
                <a:latin typeface="Arial Bold"/>
                <a:ea typeface="Arial Bold"/>
                <a:cs typeface="Arial Bold"/>
                <a:sym typeface="Arial Bold"/>
              </a:rPr>
              <a:t>Insights:</a:t>
            </a:r>
          </a:p>
          <a:p>
            <a:pPr algn="l">
              <a:lnSpc>
                <a:spcPts val="3430"/>
              </a:lnSpc>
            </a:pPr>
            <a:r>
              <a:rPr lang="en-US" sz="2450">
                <a:solidFill>
                  <a:srgbClr val="000000"/>
                </a:solidFill>
                <a:latin typeface="Arial"/>
                <a:ea typeface="Arial"/>
                <a:cs typeface="Arial"/>
                <a:sym typeface="Arial"/>
              </a:rPr>
              <a:t>No matter the employer type, Gen Z wants structure and support from their managers. Investing in managerial training that focuses on clarity, communication, and support will pay off across the board.</a:t>
            </a:r>
          </a:p>
          <a:p>
            <a:pPr algn="l">
              <a:lnSpc>
                <a:spcPts val="3430"/>
              </a:lnSpc>
            </a:pPr>
            <a:endParaRPr lang="en-US" sz="245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774557"/>
            <a:ext cx="14921370" cy="807522"/>
            <a:chOff x="0" y="0"/>
            <a:chExt cx="19895160" cy="1076696"/>
          </a:xfrm>
        </p:grpSpPr>
        <p:grpSp>
          <p:nvGrpSpPr>
            <p:cNvPr id="8" name="Group 8"/>
            <p:cNvGrpSpPr/>
            <p:nvPr/>
          </p:nvGrpSpPr>
          <p:grpSpPr>
            <a:xfrm>
              <a:off x="0" y="0"/>
              <a:ext cx="19895160" cy="1076696"/>
              <a:chOff x="0" y="0"/>
              <a:chExt cx="7017926" cy="379799"/>
            </a:xfrm>
          </p:grpSpPr>
          <p:sp>
            <p:nvSpPr>
              <p:cNvPr id="9" name="Freeform 9"/>
              <p:cNvSpPr/>
              <p:nvPr/>
            </p:nvSpPr>
            <p:spPr>
              <a:xfrm>
                <a:off x="0" y="0"/>
                <a:ext cx="7017926" cy="379799"/>
              </a:xfrm>
              <a:custGeom>
                <a:avLst/>
                <a:gdLst/>
                <a:ahLst/>
                <a:cxnLst/>
                <a:rect l="l" t="t" r="r" b="b"/>
                <a:pathLst>
                  <a:path w="7017926" h="379799">
                    <a:moveTo>
                      <a:pt x="21526" y="0"/>
                    </a:moveTo>
                    <a:lnTo>
                      <a:pt x="6996399" y="0"/>
                    </a:lnTo>
                    <a:cubicBezTo>
                      <a:pt x="7008289" y="0"/>
                      <a:pt x="7017926" y="9638"/>
                      <a:pt x="7017926" y="21526"/>
                    </a:cubicBezTo>
                    <a:lnTo>
                      <a:pt x="7017926" y="358273"/>
                    </a:lnTo>
                    <a:cubicBezTo>
                      <a:pt x="7017926" y="363982"/>
                      <a:pt x="7015658" y="369458"/>
                      <a:pt x="7011621" y="373494"/>
                    </a:cubicBezTo>
                    <a:cubicBezTo>
                      <a:pt x="7007584" y="377531"/>
                      <a:pt x="7002109" y="379799"/>
                      <a:pt x="6996399" y="379799"/>
                    </a:cubicBezTo>
                    <a:lnTo>
                      <a:pt x="21526" y="379799"/>
                    </a:lnTo>
                    <a:cubicBezTo>
                      <a:pt x="15817" y="379799"/>
                      <a:pt x="10342" y="377531"/>
                      <a:pt x="6305" y="373494"/>
                    </a:cubicBezTo>
                    <a:cubicBezTo>
                      <a:pt x="2268" y="369458"/>
                      <a:pt x="0" y="363982"/>
                      <a:pt x="0" y="358273"/>
                    </a:cubicBezTo>
                    <a:lnTo>
                      <a:pt x="0" y="21526"/>
                    </a:lnTo>
                    <a:cubicBezTo>
                      <a:pt x="0" y="15817"/>
                      <a:pt x="2268" y="10342"/>
                      <a:pt x="6305" y="6305"/>
                    </a:cubicBezTo>
                    <a:cubicBezTo>
                      <a:pt x="10342" y="2268"/>
                      <a:pt x="15817" y="0"/>
                      <a:pt x="21526" y="0"/>
                    </a:cubicBezTo>
                    <a:close/>
                  </a:path>
                </a:pathLst>
              </a:custGeom>
              <a:solidFill>
                <a:srgbClr val="127B22"/>
              </a:solidFill>
            </p:spPr>
          </p:sp>
          <p:sp>
            <p:nvSpPr>
              <p:cNvPr id="10" name="TextBox 10"/>
              <p:cNvSpPr txBox="1"/>
              <p:nvPr/>
            </p:nvSpPr>
            <p:spPr>
              <a:xfrm>
                <a:off x="0" y="-47625"/>
                <a:ext cx="7017926" cy="427424"/>
              </a:xfrm>
              <a:prstGeom prst="rect">
                <a:avLst/>
              </a:prstGeom>
            </p:spPr>
            <p:txBody>
              <a:bodyPr lIns="39768" tIns="39768" rIns="39768" bIns="39768" rtlCol="0" anchor="ctr"/>
              <a:lstStyle/>
              <a:p>
                <a:pPr algn="ctr">
                  <a:lnSpc>
                    <a:spcPts val="2841"/>
                  </a:lnSpc>
                </a:pPr>
                <a:endParaRPr/>
              </a:p>
            </p:txBody>
          </p:sp>
        </p:grpSp>
        <p:sp>
          <p:nvSpPr>
            <p:cNvPr id="11" name="TextBox 11"/>
            <p:cNvSpPr txBox="1"/>
            <p:nvPr/>
          </p:nvSpPr>
          <p:spPr>
            <a:xfrm>
              <a:off x="697425" y="146671"/>
              <a:ext cx="19197735" cy="815945"/>
            </a:xfrm>
            <a:prstGeom prst="rect">
              <a:avLst/>
            </a:prstGeom>
          </p:spPr>
          <p:txBody>
            <a:bodyPr lIns="0" tIns="0" rIns="0" bIns="0" rtlCol="0" anchor="t">
              <a:spAutoFit/>
            </a:bodyPr>
            <a:lstStyle/>
            <a:p>
              <a:pPr algn="l">
                <a:lnSpc>
                  <a:spcPts val="2406"/>
                </a:lnSpc>
              </a:pPr>
              <a:r>
                <a:rPr lang="en-US" sz="1719" b="1" i="1">
                  <a:solidFill>
                    <a:srgbClr val="FFFFFF"/>
                  </a:solidFill>
                  <a:latin typeface="Luciole Bold Italics"/>
                  <a:ea typeface="Luciole Bold Italics"/>
                  <a:cs typeface="Luciole Bold Italics"/>
                  <a:sym typeface="Luciole Bold Italics"/>
                </a:rPr>
                <a:t>5. If given a choice would GenZ work under the same company for 3 years or more? How does it differ from those working long term?</a:t>
              </a:r>
            </a:p>
          </p:txBody>
        </p:sp>
      </p:grpSp>
      <p:sp>
        <p:nvSpPr>
          <p:cNvPr id="12" name="Freeform 12"/>
          <p:cNvSpPr/>
          <p:nvPr/>
        </p:nvSpPr>
        <p:spPr>
          <a:xfrm>
            <a:off x="11994557" y="1897278"/>
            <a:ext cx="6068627" cy="3426290"/>
          </a:xfrm>
          <a:custGeom>
            <a:avLst/>
            <a:gdLst/>
            <a:ahLst/>
            <a:cxnLst/>
            <a:rect l="l" t="t" r="r" b="b"/>
            <a:pathLst>
              <a:path w="6068627" h="3426290">
                <a:moveTo>
                  <a:pt x="0" y="0"/>
                </a:moveTo>
                <a:lnTo>
                  <a:pt x="6068627" y="0"/>
                </a:lnTo>
                <a:lnTo>
                  <a:pt x="6068627" y="3426290"/>
                </a:lnTo>
                <a:lnTo>
                  <a:pt x="0" y="3426290"/>
                </a:lnTo>
                <a:lnTo>
                  <a:pt x="0" y="0"/>
                </a:lnTo>
                <a:close/>
              </a:path>
            </a:pathLst>
          </a:custGeom>
          <a:blipFill>
            <a:blip r:embed="rId2"/>
            <a:stretch>
              <a:fillRect l="-7648" r="-910"/>
            </a:stretch>
          </a:blipFill>
          <a:ln w="28575" cap="sq">
            <a:solidFill>
              <a:srgbClr val="000000"/>
            </a:solidFill>
            <a:prstDash val="solid"/>
            <a:miter/>
          </a:ln>
        </p:spPr>
      </p:sp>
      <p:sp>
        <p:nvSpPr>
          <p:cNvPr id="13" name="Freeform 13"/>
          <p:cNvSpPr/>
          <p:nvPr/>
        </p:nvSpPr>
        <p:spPr>
          <a:xfrm>
            <a:off x="11988637" y="5562568"/>
            <a:ext cx="6118567" cy="2501514"/>
          </a:xfrm>
          <a:custGeom>
            <a:avLst/>
            <a:gdLst/>
            <a:ahLst/>
            <a:cxnLst/>
            <a:rect l="l" t="t" r="r" b="b"/>
            <a:pathLst>
              <a:path w="6118567" h="2501514">
                <a:moveTo>
                  <a:pt x="0" y="0"/>
                </a:moveTo>
                <a:lnTo>
                  <a:pt x="6118567" y="0"/>
                </a:lnTo>
                <a:lnTo>
                  <a:pt x="6118567" y="2501514"/>
                </a:lnTo>
                <a:lnTo>
                  <a:pt x="0" y="2501514"/>
                </a:lnTo>
                <a:lnTo>
                  <a:pt x="0" y="0"/>
                </a:lnTo>
                <a:close/>
              </a:path>
            </a:pathLst>
          </a:custGeom>
          <a:blipFill>
            <a:blip r:embed="rId3"/>
            <a:stretch>
              <a:fillRect r="-816"/>
            </a:stretch>
          </a:blipFill>
          <a:ln w="28575" cap="sq">
            <a:solidFill>
              <a:srgbClr val="000000"/>
            </a:solidFill>
            <a:prstDash val="solid"/>
            <a:miter/>
          </a:ln>
        </p:spPr>
      </p:sp>
      <p:sp>
        <p:nvSpPr>
          <p:cNvPr id="14" name="TextBox 14"/>
          <p:cNvSpPr txBox="1"/>
          <p:nvPr/>
        </p:nvSpPr>
        <p:spPr>
          <a:xfrm>
            <a:off x="4397578" y="-85725"/>
            <a:ext cx="8861222"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MANAGERIAL ASPIRATIONS</a:t>
            </a:r>
          </a:p>
        </p:txBody>
      </p:sp>
      <p:sp>
        <p:nvSpPr>
          <p:cNvPr id="15" name="TextBox 15"/>
          <p:cNvSpPr txBox="1"/>
          <p:nvPr/>
        </p:nvSpPr>
        <p:spPr>
          <a:xfrm>
            <a:off x="518065" y="1816716"/>
            <a:ext cx="10803466" cy="4996609"/>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Arial Bold"/>
                <a:ea typeface="Arial Bold"/>
                <a:cs typeface="Arial Bold"/>
                <a:sym typeface="Arial Bold"/>
              </a:rPr>
              <a:t>Company culture is a dealbreaker</a:t>
            </a:r>
            <a:r>
              <a:rPr lang="en-US" sz="2799">
                <a:solidFill>
                  <a:srgbClr val="000000"/>
                </a:solidFill>
                <a:latin typeface="Arial"/>
                <a:ea typeface="Arial"/>
                <a:cs typeface="Arial"/>
                <a:sym typeface="Arial"/>
              </a:rPr>
              <a:t>.</a:t>
            </a:r>
          </a:p>
          <a:p>
            <a:pPr marL="604519" lvl="1" indent="-302260" algn="just">
              <a:lnSpc>
                <a:spcPts val="3919"/>
              </a:lnSpc>
              <a:buFont typeface="Arial"/>
              <a:buChar char="•"/>
            </a:pPr>
            <a:r>
              <a:rPr lang="en-US" sz="2799">
                <a:solidFill>
                  <a:srgbClr val="000000"/>
                </a:solidFill>
                <a:latin typeface="Arial"/>
                <a:ea typeface="Arial"/>
                <a:cs typeface="Arial"/>
                <a:sym typeface="Arial"/>
              </a:rPr>
              <a:t> A majority of Gen Z (57.7% for 3+ years, 64.07% for 7+ years) say their decision to stay depends entirely on the company culture. This shows that long-term loyalty isn't automatic — it must be earned through a culture that aligns with their values.</a:t>
            </a:r>
          </a:p>
          <a:p>
            <a:pPr algn="just">
              <a:lnSpc>
                <a:spcPts val="3919"/>
              </a:lnSpc>
            </a:pPr>
            <a:r>
              <a:rPr lang="en-US" sz="2799" b="1">
                <a:solidFill>
                  <a:srgbClr val="000000"/>
                </a:solidFill>
                <a:latin typeface="Arial Bold"/>
                <a:ea typeface="Arial Bold"/>
                <a:cs typeface="Arial Bold"/>
                <a:sym typeface="Arial Bold"/>
              </a:rPr>
              <a:t>Job hopping is likely unless growth and support are present.</a:t>
            </a:r>
          </a:p>
          <a:p>
            <a:pPr marL="604519" lvl="1" indent="-302260" algn="just">
              <a:lnSpc>
                <a:spcPts val="3919"/>
              </a:lnSpc>
              <a:buFont typeface="Arial"/>
              <a:buChar char="•"/>
            </a:pPr>
            <a:r>
              <a:rPr lang="en-US" sz="2799">
                <a:solidFill>
                  <a:srgbClr val="000000"/>
                </a:solidFill>
                <a:latin typeface="Arial"/>
                <a:ea typeface="Arial"/>
                <a:cs typeface="Arial"/>
                <a:sym typeface="Arial"/>
              </a:rPr>
              <a:t> Only 12.24% are willing to stay for 7+ years outright — meaning most Gen Z professionals will switch companies if they don’t feel invested in. For them, loyalty is tied to continuous growth, meaningful work, and supportive environments.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166974" y="762447"/>
            <a:ext cx="17720734" cy="532505"/>
            <a:chOff x="0" y="0"/>
            <a:chExt cx="23627645" cy="710007"/>
          </a:xfrm>
        </p:grpSpPr>
        <p:grpSp>
          <p:nvGrpSpPr>
            <p:cNvPr id="8" name="Group 8"/>
            <p:cNvGrpSpPr/>
            <p:nvPr/>
          </p:nvGrpSpPr>
          <p:grpSpPr>
            <a:xfrm>
              <a:off x="0" y="0"/>
              <a:ext cx="23627645" cy="710007"/>
              <a:chOff x="0" y="0"/>
              <a:chExt cx="7687648" cy="231013"/>
            </a:xfrm>
          </p:grpSpPr>
          <p:sp>
            <p:nvSpPr>
              <p:cNvPr id="9" name="Freeform 9"/>
              <p:cNvSpPr/>
              <p:nvPr/>
            </p:nvSpPr>
            <p:spPr>
              <a:xfrm>
                <a:off x="0" y="0"/>
                <a:ext cx="7687649" cy="231013"/>
              </a:xfrm>
              <a:custGeom>
                <a:avLst/>
                <a:gdLst/>
                <a:ahLst/>
                <a:cxnLst/>
                <a:rect l="l" t="t" r="r" b="b"/>
                <a:pathLst>
                  <a:path w="7687649" h="231013">
                    <a:moveTo>
                      <a:pt x="19651" y="0"/>
                    </a:moveTo>
                    <a:lnTo>
                      <a:pt x="7667998" y="0"/>
                    </a:lnTo>
                    <a:cubicBezTo>
                      <a:pt x="7673209" y="0"/>
                      <a:pt x="7678207" y="2070"/>
                      <a:pt x="7681893" y="5756"/>
                    </a:cubicBezTo>
                    <a:cubicBezTo>
                      <a:pt x="7685578" y="9441"/>
                      <a:pt x="7687649" y="14439"/>
                      <a:pt x="7687649" y="19651"/>
                    </a:cubicBezTo>
                    <a:lnTo>
                      <a:pt x="7687649" y="211362"/>
                    </a:lnTo>
                    <a:cubicBezTo>
                      <a:pt x="7687649" y="216573"/>
                      <a:pt x="7685578" y="221572"/>
                      <a:pt x="7681893" y="225257"/>
                    </a:cubicBezTo>
                    <a:cubicBezTo>
                      <a:pt x="7678207" y="228942"/>
                      <a:pt x="7673209" y="231013"/>
                      <a:pt x="7667998" y="231013"/>
                    </a:cubicBezTo>
                    <a:lnTo>
                      <a:pt x="19651" y="231013"/>
                    </a:lnTo>
                    <a:cubicBezTo>
                      <a:pt x="14439" y="231013"/>
                      <a:pt x="9441" y="228942"/>
                      <a:pt x="5756" y="225257"/>
                    </a:cubicBezTo>
                    <a:cubicBezTo>
                      <a:pt x="2070" y="221572"/>
                      <a:pt x="0" y="216573"/>
                      <a:pt x="0" y="211362"/>
                    </a:cubicBezTo>
                    <a:lnTo>
                      <a:pt x="0" y="19651"/>
                    </a:lnTo>
                    <a:cubicBezTo>
                      <a:pt x="0" y="14439"/>
                      <a:pt x="2070" y="9441"/>
                      <a:pt x="5756" y="5756"/>
                    </a:cubicBezTo>
                    <a:cubicBezTo>
                      <a:pt x="9441" y="2070"/>
                      <a:pt x="14439" y="0"/>
                      <a:pt x="19651" y="0"/>
                    </a:cubicBezTo>
                    <a:close/>
                  </a:path>
                </a:pathLst>
              </a:custGeom>
              <a:solidFill>
                <a:srgbClr val="127B22"/>
              </a:solidFill>
            </p:spPr>
          </p:sp>
          <p:sp>
            <p:nvSpPr>
              <p:cNvPr id="10" name="TextBox 10"/>
              <p:cNvSpPr txBox="1"/>
              <p:nvPr/>
            </p:nvSpPr>
            <p:spPr>
              <a:xfrm>
                <a:off x="0" y="-47625"/>
                <a:ext cx="7687648" cy="27863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828267" y="165425"/>
              <a:ext cx="22799378" cy="420903"/>
            </a:xfrm>
            <a:prstGeom prst="rect">
              <a:avLst/>
            </a:prstGeom>
          </p:spPr>
          <p:txBody>
            <a:bodyPr lIns="0" tIns="0" rIns="0" bIns="0" rtlCol="0" anchor="t">
              <a:spAutoFit/>
            </a:bodyPr>
            <a:lstStyle/>
            <a:p>
              <a:pPr algn="l">
                <a:lnSpc>
                  <a:spcPts val="2434"/>
                </a:lnSpc>
              </a:pPr>
              <a:r>
                <a:rPr lang="en-US" sz="1738" b="1" i="1">
                  <a:solidFill>
                    <a:srgbClr val="FFFFFF"/>
                  </a:solidFill>
                  <a:latin typeface="Luciole Bold Italics"/>
                  <a:ea typeface="Luciole Bold Italics"/>
                  <a:cs typeface="Luciole Bold Italics"/>
                  <a:sym typeface="Luciole Bold Italics"/>
                </a:rPr>
                <a:t>1. What Percentage are interested in Pursuing Higher Education Abroad? What are the top 5 career options if they pursue higher education?</a:t>
              </a:r>
            </a:p>
          </p:txBody>
        </p:sp>
      </p:grpSp>
      <p:sp>
        <p:nvSpPr>
          <p:cNvPr id="12" name="Freeform 12"/>
          <p:cNvSpPr/>
          <p:nvPr/>
        </p:nvSpPr>
        <p:spPr>
          <a:xfrm>
            <a:off x="12657167" y="1578196"/>
            <a:ext cx="5511503" cy="3493294"/>
          </a:xfrm>
          <a:custGeom>
            <a:avLst/>
            <a:gdLst/>
            <a:ahLst/>
            <a:cxnLst/>
            <a:rect l="l" t="t" r="r" b="b"/>
            <a:pathLst>
              <a:path w="5511503" h="3493294">
                <a:moveTo>
                  <a:pt x="0" y="0"/>
                </a:moveTo>
                <a:lnTo>
                  <a:pt x="5511503" y="0"/>
                </a:lnTo>
                <a:lnTo>
                  <a:pt x="5511503" y="3493294"/>
                </a:lnTo>
                <a:lnTo>
                  <a:pt x="0" y="3493294"/>
                </a:lnTo>
                <a:lnTo>
                  <a:pt x="0" y="0"/>
                </a:lnTo>
                <a:close/>
              </a:path>
            </a:pathLst>
          </a:custGeom>
          <a:blipFill>
            <a:blip r:embed="rId2"/>
            <a:stretch>
              <a:fillRect l="-583" r="-583" b="-1606"/>
            </a:stretch>
          </a:blipFill>
          <a:ln w="28575" cap="sq">
            <a:solidFill>
              <a:srgbClr val="000000"/>
            </a:solidFill>
            <a:prstDash val="solid"/>
            <a:miter/>
          </a:ln>
        </p:spPr>
      </p:sp>
      <p:sp>
        <p:nvSpPr>
          <p:cNvPr id="13" name="Freeform 13"/>
          <p:cNvSpPr/>
          <p:nvPr/>
        </p:nvSpPr>
        <p:spPr>
          <a:xfrm>
            <a:off x="12638404" y="5309615"/>
            <a:ext cx="5530266" cy="3411803"/>
          </a:xfrm>
          <a:custGeom>
            <a:avLst/>
            <a:gdLst/>
            <a:ahLst/>
            <a:cxnLst/>
            <a:rect l="l" t="t" r="r" b="b"/>
            <a:pathLst>
              <a:path w="5530266" h="3411803">
                <a:moveTo>
                  <a:pt x="0" y="0"/>
                </a:moveTo>
                <a:lnTo>
                  <a:pt x="5530266" y="0"/>
                </a:lnTo>
                <a:lnTo>
                  <a:pt x="5530266" y="3411803"/>
                </a:lnTo>
                <a:lnTo>
                  <a:pt x="0" y="3411803"/>
                </a:lnTo>
                <a:lnTo>
                  <a:pt x="0" y="0"/>
                </a:lnTo>
                <a:close/>
              </a:path>
            </a:pathLst>
          </a:custGeom>
          <a:blipFill>
            <a:blip r:embed="rId3"/>
            <a:stretch>
              <a:fillRect l="-6416"/>
            </a:stretch>
          </a:blipFill>
          <a:ln w="28575" cap="sq">
            <a:solidFill>
              <a:srgbClr val="000000"/>
            </a:solidFill>
            <a:prstDash val="solid"/>
            <a:miter/>
          </a:ln>
        </p:spPr>
      </p:sp>
      <p:sp>
        <p:nvSpPr>
          <p:cNvPr id="14" name="TextBox 14"/>
          <p:cNvSpPr txBox="1"/>
          <p:nvPr/>
        </p:nvSpPr>
        <p:spPr>
          <a:xfrm>
            <a:off x="4850210" y="-85725"/>
            <a:ext cx="8103790"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LEARNING ASPIRATIONS</a:t>
            </a:r>
          </a:p>
        </p:txBody>
      </p:sp>
      <p:sp>
        <p:nvSpPr>
          <p:cNvPr id="15" name="TextBox 15"/>
          <p:cNvSpPr txBox="1"/>
          <p:nvPr/>
        </p:nvSpPr>
        <p:spPr>
          <a:xfrm>
            <a:off x="311922" y="1346087"/>
            <a:ext cx="11960714" cy="5063232"/>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Arial"/>
                <a:ea typeface="Arial"/>
                <a:cs typeface="Arial"/>
                <a:sym typeface="Arial"/>
              </a:rPr>
              <a:t>The data shows that 47% of Gen Z respondents are willing to pursue higher education abroad if given the opportunity. Around 32% prefer not to, while a notable 21.7% would consider it if financial assistance or sponsorship were available. </a:t>
            </a:r>
          </a:p>
          <a:p>
            <a:pPr marL="518160" lvl="1" indent="-259080" algn="just">
              <a:lnSpc>
                <a:spcPts val="3359"/>
              </a:lnSpc>
              <a:buFont typeface="Arial"/>
              <a:buChar char="•"/>
            </a:pPr>
            <a:r>
              <a:rPr lang="en-US" sz="2400">
                <a:solidFill>
                  <a:srgbClr val="000000"/>
                </a:solidFill>
                <a:latin typeface="Arial"/>
                <a:ea typeface="Arial"/>
                <a:cs typeface="Arial"/>
                <a:sym typeface="Arial"/>
              </a:rPr>
              <a:t>This highlights a crucial insight: if the right support is provided, a much larger portion of this generation could be encouraged to pursue global education as a way to advance their careers.</a:t>
            </a:r>
          </a:p>
          <a:p>
            <a:pPr marL="518160" lvl="1" indent="-259080" algn="just">
              <a:lnSpc>
                <a:spcPts val="3359"/>
              </a:lnSpc>
              <a:buFont typeface="Arial"/>
              <a:buChar char="•"/>
            </a:pPr>
            <a:r>
              <a:rPr lang="en-US" sz="2400">
                <a:solidFill>
                  <a:srgbClr val="000000"/>
                </a:solidFill>
                <a:latin typeface="Arial"/>
                <a:ea typeface="Arial"/>
                <a:cs typeface="Arial"/>
                <a:sym typeface="Arial"/>
              </a:rPr>
              <a:t>Those interested in studying abroad are aiming for careers in areas like UX/UI and product design, business operations, data analytics, and project or product management—fields that are not only in high demand but also constantly evolving, especially with the rise of AI. </a:t>
            </a:r>
          </a:p>
          <a:p>
            <a:pPr marL="518160" lvl="1" indent="-259080" algn="just">
              <a:lnSpc>
                <a:spcPts val="3359"/>
              </a:lnSpc>
              <a:buFont typeface="Arial"/>
              <a:buChar char="•"/>
            </a:pPr>
            <a:r>
              <a:rPr lang="en-US" sz="2400">
                <a:solidFill>
                  <a:srgbClr val="000000"/>
                </a:solidFill>
                <a:latin typeface="Arial"/>
                <a:ea typeface="Arial"/>
                <a:cs typeface="Arial"/>
                <a:sym typeface="Arial"/>
              </a:rPr>
              <a:t>These roles often require strong educational foundations, practical skills, and global exposure, making higher education abroad a valuable stepping stone.</a:t>
            </a:r>
          </a:p>
        </p:txBody>
      </p:sp>
      <p:sp>
        <p:nvSpPr>
          <p:cNvPr id="16" name="TextBox 16"/>
          <p:cNvSpPr txBox="1"/>
          <p:nvPr/>
        </p:nvSpPr>
        <p:spPr>
          <a:xfrm>
            <a:off x="166974" y="6456944"/>
            <a:ext cx="12268727" cy="3386918"/>
          </a:xfrm>
          <a:prstGeom prst="rect">
            <a:avLst/>
          </a:prstGeom>
        </p:spPr>
        <p:txBody>
          <a:bodyPr lIns="0" tIns="0" rIns="0" bIns="0" rtlCol="0" anchor="t">
            <a:spAutoFit/>
          </a:bodyPr>
          <a:lstStyle/>
          <a:p>
            <a:pPr algn="just">
              <a:lnSpc>
                <a:spcPts val="3359"/>
              </a:lnSpc>
            </a:pPr>
            <a:r>
              <a:rPr lang="en-US" sz="2400" b="1">
                <a:solidFill>
                  <a:srgbClr val="000000"/>
                </a:solidFill>
                <a:latin typeface="Arial Bold"/>
                <a:ea typeface="Arial Bold"/>
                <a:cs typeface="Arial Bold"/>
                <a:sym typeface="Arial Bold"/>
              </a:rPr>
              <a:t>Insights:</a:t>
            </a:r>
          </a:p>
          <a:p>
            <a:pPr marL="518160" lvl="1" indent="-259080" algn="just">
              <a:lnSpc>
                <a:spcPts val="3359"/>
              </a:lnSpc>
              <a:buFont typeface="Arial"/>
              <a:buChar char="•"/>
            </a:pPr>
            <a:r>
              <a:rPr lang="en-US" sz="2400" b="1">
                <a:solidFill>
                  <a:srgbClr val="000000"/>
                </a:solidFill>
                <a:latin typeface="Arial Bold"/>
                <a:ea typeface="Arial Bold"/>
                <a:cs typeface="Arial Bold"/>
                <a:sym typeface="Arial Bold"/>
              </a:rPr>
              <a:t> </a:t>
            </a:r>
            <a:r>
              <a:rPr lang="en-US" sz="2400">
                <a:solidFill>
                  <a:srgbClr val="000000"/>
                </a:solidFill>
                <a:latin typeface="Arial"/>
                <a:ea typeface="Arial"/>
                <a:cs typeface="Arial"/>
                <a:sym typeface="Arial"/>
              </a:rPr>
              <a:t>Colleges and companies can unlock untapped potential by offering scholarships or financial aid programs specifically for career-aligned fields.</a:t>
            </a:r>
          </a:p>
          <a:p>
            <a:pPr marL="518160" lvl="1" indent="-259080" algn="just">
              <a:lnSpc>
                <a:spcPts val="3359"/>
              </a:lnSpc>
              <a:buFont typeface="Arial"/>
              <a:buChar char="•"/>
            </a:pPr>
            <a:r>
              <a:rPr lang="en-US" sz="2400">
                <a:solidFill>
                  <a:srgbClr val="000000"/>
                </a:solidFill>
                <a:latin typeface="Arial"/>
                <a:ea typeface="Arial"/>
                <a:cs typeface="Arial"/>
                <a:sym typeface="Arial"/>
              </a:rPr>
              <a:t>Companies can partner with universities abroad to sponsor students in exchange for post-education internships, capstone projects, or short-term work commitments as a way to provide learning as well as hands - on experience which is of utmost importance.</a:t>
            </a:r>
          </a:p>
          <a:p>
            <a:pPr algn="just">
              <a:lnSpc>
                <a:spcPts val="3359"/>
              </a:lnSpc>
            </a:pPr>
            <a:endParaRPr lang="en-US" sz="24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354999" y="898267"/>
            <a:ext cx="10414136" cy="603271"/>
            <a:chOff x="0" y="0"/>
            <a:chExt cx="13885515" cy="804361"/>
          </a:xfrm>
        </p:grpSpPr>
        <p:grpSp>
          <p:nvGrpSpPr>
            <p:cNvPr id="8" name="Group 8"/>
            <p:cNvGrpSpPr/>
            <p:nvPr/>
          </p:nvGrpSpPr>
          <p:grpSpPr>
            <a:xfrm>
              <a:off x="0" y="0"/>
              <a:ext cx="13885515" cy="804361"/>
              <a:chOff x="0" y="0"/>
              <a:chExt cx="3987920" cy="231013"/>
            </a:xfrm>
          </p:grpSpPr>
          <p:sp>
            <p:nvSpPr>
              <p:cNvPr id="9" name="Freeform 9"/>
              <p:cNvSpPr/>
              <p:nvPr/>
            </p:nvSpPr>
            <p:spPr>
              <a:xfrm>
                <a:off x="0" y="0"/>
                <a:ext cx="3987920" cy="231013"/>
              </a:xfrm>
              <a:custGeom>
                <a:avLst/>
                <a:gdLst/>
                <a:ahLst/>
                <a:cxnLst/>
                <a:rect l="l" t="t" r="r" b="b"/>
                <a:pathLst>
                  <a:path w="3987920" h="231013">
                    <a:moveTo>
                      <a:pt x="37882" y="0"/>
                    </a:moveTo>
                    <a:lnTo>
                      <a:pt x="3950038" y="0"/>
                    </a:lnTo>
                    <a:cubicBezTo>
                      <a:pt x="3970960" y="0"/>
                      <a:pt x="3987920" y="16960"/>
                      <a:pt x="3987920" y="37882"/>
                    </a:cubicBezTo>
                    <a:lnTo>
                      <a:pt x="3987920" y="193131"/>
                    </a:lnTo>
                    <a:cubicBezTo>
                      <a:pt x="3987920" y="214052"/>
                      <a:pt x="3970960" y="231013"/>
                      <a:pt x="3950038" y="231013"/>
                    </a:cubicBezTo>
                    <a:lnTo>
                      <a:pt x="37882" y="231013"/>
                    </a:lnTo>
                    <a:cubicBezTo>
                      <a:pt x="16960" y="231013"/>
                      <a:pt x="0" y="214052"/>
                      <a:pt x="0" y="193131"/>
                    </a:cubicBezTo>
                    <a:lnTo>
                      <a:pt x="0" y="37882"/>
                    </a:lnTo>
                    <a:cubicBezTo>
                      <a:pt x="0" y="16960"/>
                      <a:pt x="16960" y="0"/>
                      <a:pt x="37882" y="0"/>
                    </a:cubicBezTo>
                    <a:close/>
                  </a:path>
                </a:pathLst>
              </a:custGeom>
              <a:solidFill>
                <a:srgbClr val="127B22"/>
              </a:solidFill>
            </p:spPr>
          </p:sp>
          <p:sp>
            <p:nvSpPr>
              <p:cNvPr id="10" name="TextBox 10"/>
              <p:cNvSpPr txBox="1"/>
              <p:nvPr/>
            </p:nvSpPr>
            <p:spPr>
              <a:xfrm>
                <a:off x="0" y="-47625"/>
                <a:ext cx="3987920" cy="278638"/>
              </a:xfrm>
              <a:prstGeom prst="rect">
                <a:avLst/>
              </a:prstGeom>
            </p:spPr>
            <p:txBody>
              <a:bodyPr lIns="39768" tIns="39768" rIns="39768" bIns="39768" rtlCol="0" anchor="ctr"/>
              <a:lstStyle/>
              <a:p>
                <a:pPr algn="ctr">
                  <a:lnSpc>
                    <a:spcPts val="2842"/>
                  </a:lnSpc>
                </a:pPr>
                <a:endParaRPr/>
              </a:p>
            </p:txBody>
          </p:sp>
        </p:grpSp>
        <p:sp>
          <p:nvSpPr>
            <p:cNvPr id="11" name="TextBox 11"/>
            <p:cNvSpPr txBox="1"/>
            <p:nvPr/>
          </p:nvSpPr>
          <p:spPr>
            <a:xfrm>
              <a:off x="486757" y="197535"/>
              <a:ext cx="13398758" cy="466711"/>
            </a:xfrm>
            <a:prstGeom prst="rect">
              <a:avLst/>
            </a:prstGeom>
          </p:spPr>
          <p:txBody>
            <a:bodyPr lIns="0" tIns="0" rIns="0" bIns="0" rtlCol="0" anchor="t">
              <a:spAutoFit/>
            </a:bodyPr>
            <a:lstStyle/>
            <a:p>
              <a:pPr algn="l">
                <a:lnSpc>
                  <a:spcPts val="2758"/>
                </a:lnSpc>
              </a:pPr>
              <a:r>
                <a:rPr lang="en-US" sz="1970" b="1" i="1">
                  <a:solidFill>
                    <a:srgbClr val="FFFFFF"/>
                  </a:solidFill>
                  <a:latin typeface="Luciole Bold Italics"/>
                  <a:ea typeface="Luciole Bold Italics"/>
                  <a:cs typeface="Luciole Bold Italics"/>
                  <a:sym typeface="Luciole Bold Italics"/>
                </a:rPr>
                <a:t>2. What are the top factors influencing Gen-Z's career choices? </a:t>
              </a:r>
            </a:p>
          </p:txBody>
        </p:sp>
      </p:grpSp>
      <p:sp>
        <p:nvSpPr>
          <p:cNvPr id="12" name="Freeform 12"/>
          <p:cNvSpPr/>
          <p:nvPr/>
        </p:nvSpPr>
        <p:spPr>
          <a:xfrm>
            <a:off x="11704679" y="1199903"/>
            <a:ext cx="6282030" cy="3905437"/>
          </a:xfrm>
          <a:custGeom>
            <a:avLst/>
            <a:gdLst/>
            <a:ahLst/>
            <a:cxnLst/>
            <a:rect l="l" t="t" r="r" b="b"/>
            <a:pathLst>
              <a:path w="6282030" h="3905437">
                <a:moveTo>
                  <a:pt x="0" y="0"/>
                </a:moveTo>
                <a:lnTo>
                  <a:pt x="6282030" y="0"/>
                </a:lnTo>
                <a:lnTo>
                  <a:pt x="6282030" y="3905437"/>
                </a:lnTo>
                <a:lnTo>
                  <a:pt x="0" y="3905437"/>
                </a:lnTo>
                <a:lnTo>
                  <a:pt x="0" y="0"/>
                </a:lnTo>
                <a:close/>
              </a:path>
            </a:pathLst>
          </a:custGeom>
          <a:blipFill>
            <a:blip r:embed="rId2"/>
            <a:stretch>
              <a:fillRect l="-8269" r="-7988" b="-10726"/>
            </a:stretch>
          </a:blipFill>
          <a:ln w="28575" cap="sq">
            <a:solidFill>
              <a:srgbClr val="000000"/>
            </a:solidFill>
            <a:prstDash val="solid"/>
            <a:miter/>
          </a:ln>
        </p:spPr>
      </p:sp>
      <p:sp>
        <p:nvSpPr>
          <p:cNvPr id="13" name="TextBox 13"/>
          <p:cNvSpPr txBox="1"/>
          <p:nvPr/>
        </p:nvSpPr>
        <p:spPr>
          <a:xfrm>
            <a:off x="4850210" y="-85725"/>
            <a:ext cx="8332390"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LEARNING ASPIRATIONS</a:t>
            </a:r>
          </a:p>
        </p:txBody>
      </p:sp>
      <p:sp>
        <p:nvSpPr>
          <p:cNvPr id="14" name="TextBox 14"/>
          <p:cNvSpPr txBox="1"/>
          <p:nvPr/>
        </p:nvSpPr>
        <p:spPr>
          <a:xfrm>
            <a:off x="0" y="1587263"/>
            <a:ext cx="11379651" cy="763859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000000"/>
                </a:solidFill>
                <a:latin typeface="Arial"/>
                <a:ea typeface="Arial"/>
                <a:cs typeface="Arial"/>
                <a:sym typeface="Arial"/>
              </a:rPr>
              <a:t>Gen Z places high importance on parental approval and guidance when making career choices, showing that family influence remains central in their lives</a:t>
            </a:r>
          </a:p>
          <a:p>
            <a:pPr algn="just">
              <a:lnSpc>
                <a:spcPts val="3219"/>
              </a:lnSpc>
            </a:pPr>
            <a:endParaRPr lang="en-US" sz="2299">
              <a:solidFill>
                <a:srgbClr val="000000"/>
              </a:solidFill>
              <a:latin typeface="Arial"/>
              <a:ea typeface="Arial"/>
              <a:cs typeface="Arial"/>
              <a:sym typeface="Arial"/>
            </a:endParaRPr>
          </a:p>
          <a:p>
            <a:pPr marL="496567" lvl="1" indent="-248284" algn="just">
              <a:lnSpc>
                <a:spcPts val="3219"/>
              </a:lnSpc>
              <a:buFont typeface="Arial"/>
              <a:buChar char="•"/>
            </a:pPr>
            <a:r>
              <a:rPr lang="en-US" sz="2299">
                <a:solidFill>
                  <a:srgbClr val="000000"/>
                </a:solidFill>
                <a:latin typeface="Arial"/>
                <a:ea typeface="Arial"/>
                <a:cs typeface="Arial"/>
                <a:sym typeface="Arial"/>
              </a:rPr>
              <a:t>World leaders come second in influence, suggesting Gen Z looks up to individuals who embody inspiration, leadership, and values they aspire to reflect in their own careers.</a:t>
            </a:r>
          </a:p>
          <a:p>
            <a:pPr algn="just">
              <a:lnSpc>
                <a:spcPts val="3219"/>
              </a:lnSpc>
            </a:pPr>
            <a:endParaRPr lang="en-US" sz="2299">
              <a:solidFill>
                <a:srgbClr val="000000"/>
              </a:solidFill>
              <a:latin typeface="Arial"/>
              <a:ea typeface="Arial"/>
              <a:cs typeface="Arial"/>
              <a:sym typeface="Arial"/>
            </a:endParaRPr>
          </a:p>
          <a:p>
            <a:pPr marL="496567" lvl="1" indent="-248284" algn="just">
              <a:lnSpc>
                <a:spcPts val="3219"/>
              </a:lnSpc>
              <a:buFont typeface="Arial"/>
              <a:buChar char="•"/>
            </a:pPr>
            <a:r>
              <a:rPr lang="en-US" sz="2299">
                <a:solidFill>
                  <a:srgbClr val="000000"/>
                </a:solidFill>
                <a:latin typeface="Arial"/>
                <a:ea typeface="Arial"/>
                <a:cs typeface="Arial"/>
                <a:sym typeface="Arial"/>
              </a:rPr>
              <a:t>Influencers carry significant weight, especially those who have made a real impact. Gen Z values authenticity and is drawn to people who have achieved success through purpose and effort, often seeing them as relatable role models.</a:t>
            </a:r>
          </a:p>
          <a:p>
            <a:pPr algn="just">
              <a:lnSpc>
                <a:spcPts val="3219"/>
              </a:lnSpc>
            </a:pPr>
            <a:endParaRPr lang="en-US" sz="2299">
              <a:solidFill>
                <a:srgbClr val="000000"/>
              </a:solidFill>
              <a:latin typeface="Arial"/>
              <a:ea typeface="Arial"/>
              <a:cs typeface="Arial"/>
              <a:sym typeface="Arial"/>
            </a:endParaRPr>
          </a:p>
          <a:p>
            <a:pPr marL="496567" lvl="1" indent="-248284" algn="just">
              <a:lnSpc>
                <a:spcPts val="3219"/>
              </a:lnSpc>
              <a:buFont typeface="Arial"/>
              <a:buChar char="•"/>
            </a:pPr>
            <a:r>
              <a:rPr lang="en-US" sz="2299">
                <a:solidFill>
                  <a:srgbClr val="000000"/>
                </a:solidFill>
                <a:latin typeface="Arial"/>
                <a:ea typeface="Arial"/>
                <a:cs typeface="Arial"/>
                <a:sym typeface="Arial"/>
              </a:rPr>
              <a:t>The close numbers between influencers and acquaintances indicate that networking and personal connections play a vital role in Gen Z’s career decision-making. They recognize that visibility and connections are essential, and success alone is not enough without the right exposure.</a:t>
            </a:r>
          </a:p>
          <a:p>
            <a:pPr algn="just">
              <a:lnSpc>
                <a:spcPts val="3219"/>
              </a:lnSpc>
            </a:pPr>
            <a:endParaRPr lang="en-US" sz="2299">
              <a:solidFill>
                <a:srgbClr val="000000"/>
              </a:solidFill>
              <a:latin typeface="Arial"/>
              <a:ea typeface="Arial"/>
              <a:cs typeface="Arial"/>
              <a:sym typeface="Arial"/>
            </a:endParaRPr>
          </a:p>
          <a:p>
            <a:pPr marL="496567" lvl="1" indent="-248284" algn="just">
              <a:lnSpc>
                <a:spcPts val="3219"/>
              </a:lnSpc>
              <a:buFont typeface="Arial"/>
              <a:buChar char="•"/>
            </a:pPr>
            <a:r>
              <a:rPr lang="en-US" sz="2299">
                <a:solidFill>
                  <a:srgbClr val="000000"/>
                </a:solidFill>
                <a:latin typeface="Arial"/>
                <a:ea typeface="Arial"/>
                <a:cs typeface="Arial"/>
                <a:sym typeface="Arial"/>
              </a:rPr>
              <a:t>Social media ranks lowest among influencers, showing that Gen Z increasingly prioritizes real, informed guidance over surface-level or misleading content. They are becoming more discerning in choosing knowledge over hype.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sp>
        <p:nvSpPr>
          <p:cNvPr id="7" name="TextBox 7"/>
          <p:cNvSpPr txBox="1"/>
          <p:nvPr/>
        </p:nvSpPr>
        <p:spPr>
          <a:xfrm>
            <a:off x="4171664" y="3200263"/>
            <a:ext cx="9772935" cy="1646028"/>
          </a:xfrm>
          <a:prstGeom prst="rect">
            <a:avLst/>
          </a:prstGeom>
        </p:spPr>
        <p:txBody>
          <a:bodyPr wrap="square" lIns="0" tIns="0" rIns="0" bIns="0" rtlCol="0" anchor="t">
            <a:spAutoFit/>
          </a:bodyPr>
          <a:lstStyle/>
          <a:p>
            <a:pPr algn="ctr">
              <a:lnSpc>
                <a:spcPts val="14247"/>
              </a:lnSpc>
            </a:pPr>
            <a:r>
              <a:rPr lang="en-US" sz="9600" b="1" dirty="0">
                <a:solidFill>
                  <a:srgbClr val="127B22"/>
                </a:solidFill>
                <a:latin typeface="Arial Bold"/>
                <a:ea typeface="Arial Bold"/>
                <a:cs typeface="Arial Bold"/>
                <a:sym typeface="Arial Bold"/>
              </a:rPr>
              <a:t>CONCLUSION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5683" y="9088157"/>
            <a:ext cx="1679096" cy="839548"/>
            <a:chOff x="0" y="0"/>
            <a:chExt cx="2238795" cy="1119397"/>
          </a:xfrm>
        </p:grpSpPr>
        <p:grpSp>
          <p:nvGrpSpPr>
            <p:cNvPr id="3" name="Group 3"/>
            <p:cNvGrpSpPr/>
            <p:nvPr/>
          </p:nvGrpSpPr>
          <p:grpSpPr>
            <a:xfrm>
              <a:off x="0" y="0"/>
              <a:ext cx="2238795" cy="111939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flipV="1">
              <a:off x="280539" y="521599"/>
              <a:ext cx="1677718" cy="0"/>
            </a:xfrm>
            <a:prstGeom prst="line">
              <a:avLst/>
            </a:prstGeom>
            <a:ln w="76200" cap="flat">
              <a:solidFill>
                <a:srgbClr val="FFFFFF"/>
              </a:solidFill>
              <a:prstDash val="solid"/>
              <a:headEnd type="none" w="sm" len="sm"/>
              <a:tailEnd type="arrow" w="med" len="sm"/>
            </a:ln>
          </p:spPr>
        </p:sp>
      </p:grpSp>
      <p:grpSp>
        <p:nvGrpSpPr>
          <p:cNvPr id="7" name="Group 7"/>
          <p:cNvGrpSpPr/>
          <p:nvPr/>
        </p:nvGrpSpPr>
        <p:grpSpPr>
          <a:xfrm>
            <a:off x="11004717" y="266700"/>
            <a:ext cx="6961900" cy="7848600"/>
            <a:chOff x="0" y="0"/>
            <a:chExt cx="778281" cy="810589"/>
          </a:xfrm>
        </p:grpSpPr>
        <p:sp>
          <p:nvSpPr>
            <p:cNvPr id="8" name="Freeform 8"/>
            <p:cNvSpPr/>
            <p:nvPr/>
          </p:nvSpPr>
          <p:spPr>
            <a:xfrm>
              <a:off x="0" y="0"/>
              <a:ext cx="778281" cy="810589"/>
            </a:xfrm>
            <a:custGeom>
              <a:avLst/>
              <a:gdLst/>
              <a:ahLst/>
              <a:cxnLst/>
              <a:rect l="l" t="t" r="r" b="b"/>
              <a:pathLst>
                <a:path w="778281" h="810589">
                  <a:moveTo>
                    <a:pt x="259567" y="19070"/>
                  </a:moveTo>
                  <a:cubicBezTo>
                    <a:pt x="299339" y="7556"/>
                    <a:pt x="344829" y="0"/>
                    <a:pt x="389350" y="0"/>
                  </a:cubicBezTo>
                  <a:cubicBezTo>
                    <a:pt x="433872" y="0"/>
                    <a:pt x="476714" y="6476"/>
                    <a:pt x="516193" y="17990"/>
                  </a:cubicBezTo>
                  <a:cubicBezTo>
                    <a:pt x="517035" y="18350"/>
                    <a:pt x="517874" y="18350"/>
                    <a:pt x="518714" y="18710"/>
                  </a:cubicBezTo>
                  <a:cubicBezTo>
                    <a:pt x="666978" y="64765"/>
                    <a:pt x="776181" y="186379"/>
                    <a:pt x="778281" y="328453"/>
                  </a:cubicBezTo>
                  <a:lnTo>
                    <a:pt x="778281" y="810589"/>
                  </a:lnTo>
                  <a:lnTo>
                    <a:pt x="0" y="810589"/>
                  </a:lnTo>
                  <a:lnTo>
                    <a:pt x="0" y="328811"/>
                  </a:lnTo>
                  <a:cubicBezTo>
                    <a:pt x="2100" y="185660"/>
                    <a:pt x="109623" y="64045"/>
                    <a:pt x="259567" y="19070"/>
                  </a:cubicBezTo>
                  <a:close/>
                </a:path>
              </a:pathLst>
            </a:custGeom>
            <a:blipFill>
              <a:blip r:embed="rId2"/>
              <a:stretch>
                <a:fillRect l="-31368" r="-31368"/>
              </a:stretch>
            </a:blipFill>
          </p:spPr>
        </p:sp>
      </p:grpSp>
      <p:sp>
        <p:nvSpPr>
          <p:cNvPr id="9" name="TextBox 9"/>
          <p:cNvSpPr txBox="1"/>
          <p:nvPr/>
        </p:nvSpPr>
        <p:spPr>
          <a:xfrm>
            <a:off x="6400800" y="48768"/>
            <a:ext cx="4603917" cy="846386"/>
          </a:xfrm>
          <a:prstGeom prst="rect">
            <a:avLst/>
          </a:prstGeom>
        </p:spPr>
        <p:txBody>
          <a:bodyPr wrap="square" lIns="0" tIns="0" rIns="0" bIns="0" rtlCol="0" anchor="t">
            <a:spAutoFit/>
          </a:bodyPr>
          <a:lstStyle/>
          <a:p>
            <a:pPr algn="ctr">
              <a:lnSpc>
                <a:spcPts val="6591"/>
              </a:lnSpc>
            </a:pPr>
            <a:r>
              <a:rPr lang="en-US" sz="4708" b="1" dirty="0">
                <a:solidFill>
                  <a:srgbClr val="036011"/>
                </a:solidFill>
                <a:latin typeface="Canva Sans Bold"/>
                <a:ea typeface="Canva Sans Bold"/>
                <a:cs typeface="Canva Sans Bold"/>
                <a:sym typeface="Canva Sans Bold"/>
              </a:rPr>
              <a:t>CONCLUSION</a:t>
            </a:r>
          </a:p>
        </p:txBody>
      </p:sp>
      <p:sp>
        <p:nvSpPr>
          <p:cNvPr id="10" name="TextBox 10"/>
          <p:cNvSpPr txBox="1"/>
          <p:nvPr/>
        </p:nvSpPr>
        <p:spPr>
          <a:xfrm>
            <a:off x="0" y="1028700"/>
            <a:ext cx="10668000" cy="7155805"/>
          </a:xfrm>
          <a:prstGeom prst="rect">
            <a:avLst/>
          </a:prstGeom>
        </p:spPr>
        <p:txBody>
          <a:bodyPr wrap="square" lIns="0" tIns="0" rIns="0" bIns="0" rtlCol="0" anchor="t">
            <a:spAutoFit/>
          </a:bodyPr>
          <a:lstStyle/>
          <a:p>
            <a:pPr marL="474979" lvl="1" indent="-237490" algn="just">
              <a:lnSpc>
                <a:spcPts val="3079"/>
              </a:lnSpc>
              <a:buFont typeface="Arial"/>
              <a:buChar char="•"/>
            </a:pPr>
            <a:r>
              <a:rPr lang="en-US" sz="2199" dirty="0">
                <a:solidFill>
                  <a:srgbClr val="000000"/>
                </a:solidFill>
                <a:latin typeface="Arial"/>
                <a:ea typeface="Arial"/>
                <a:cs typeface="Arial"/>
                <a:sym typeface="Arial"/>
              </a:rPr>
              <a:t>Gen Z’s career choices are shaped by a deep sense of purpose, personal growth, and the desire to lead with impact. They are not simply chasing jobs they are aligning their careers with their values, passions, and long-term vision.</a:t>
            </a:r>
          </a:p>
          <a:p>
            <a:pPr marL="474979" lvl="1" indent="-237490" algn="just">
              <a:lnSpc>
                <a:spcPts val="3079"/>
              </a:lnSpc>
              <a:buFont typeface="Arial"/>
              <a:buChar char="•"/>
            </a:pPr>
            <a:r>
              <a:rPr lang="en-US" sz="2199" dirty="0">
                <a:solidFill>
                  <a:srgbClr val="000000"/>
                </a:solidFill>
                <a:latin typeface="Arial"/>
                <a:ea typeface="Arial"/>
                <a:cs typeface="Arial"/>
                <a:sym typeface="Arial"/>
              </a:rPr>
              <a:t>The data reflects a generation that seeks guidance from trusted and authentic sources. While parents remain the strongest influence, Gen Z also looks up to global role models and peers who have walked meaningful paths.</a:t>
            </a:r>
          </a:p>
          <a:p>
            <a:pPr algn="just">
              <a:lnSpc>
                <a:spcPts val="3079"/>
              </a:lnSpc>
            </a:pPr>
            <a:r>
              <a:rPr lang="en-US" sz="2199" dirty="0">
                <a:solidFill>
                  <a:srgbClr val="000000"/>
                </a:solidFill>
                <a:latin typeface="Arial"/>
                <a:ea typeface="Arial"/>
                <a:cs typeface="Arial"/>
                <a:sym typeface="Arial"/>
              </a:rPr>
              <a:t>  Their aspirations fall into three core categories:</a:t>
            </a:r>
          </a:p>
          <a:p>
            <a:pPr marL="474979" lvl="1" indent="-237490" algn="just">
              <a:lnSpc>
                <a:spcPts val="3079"/>
              </a:lnSpc>
              <a:buAutoNum type="arabicPeriod"/>
            </a:pPr>
            <a:r>
              <a:rPr lang="en-US" sz="2199" b="1" dirty="0">
                <a:solidFill>
                  <a:srgbClr val="000000"/>
                </a:solidFill>
                <a:latin typeface="Arial Bold"/>
                <a:ea typeface="Arial Bold"/>
                <a:cs typeface="Arial Bold"/>
                <a:sym typeface="Arial Bold"/>
              </a:rPr>
              <a:t>Mission Aspirations:</a:t>
            </a:r>
            <a:r>
              <a:rPr lang="en-US" sz="2199" dirty="0">
                <a:solidFill>
                  <a:srgbClr val="000000"/>
                </a:solidFill>
                <a:latin typeface="Arial"/>
                <a:ea typeface="Arial"/>
                <a:cs typeface="Arial"/>
                <a:sym typeface="Arial"/>
              </a:rPr>
              <a:t> A desire to contribute to causes greater than themselves.</a:t>
            </a:r>
          </a:p>
          <a:p>
            <a:pPr marL="474979" lvl="1" indent="-237490" algn="just">
              <a:lnSpc>
                <a:spcPts val="3079"/>
              </a:lnSpc>
              <a:buAutoNum type="arabicPeriod"/>
            </a:pPr>
            <a:r>
              <a:rPr lang="en-US" sz="2199" b="1" dirty="0">
                <a:solidFill>
                  <a:srgbClr val="000000"/>
                </a:solidFill>
                <a:latin typeface="Arial Bold"/>
                <a:ea typeface="Arial Bold"/>
                <a:cs typeface="Arial Bold"/>
                <a:sym typeface="Arial Bold"/>
              </a:rPr>
              <a:t>Learning Aspirations:</a:t>
            </a:r>
            <a:r>
              <a:rPr lang="en-US" sz="2199" dirty="0">
                <a:solidFill>
                  <a:srgbClr val="000000"/>
                </a:solidFill>
                <a:latin typeface="Arial"/>
                <a:ea typeface="Arial"/>
                <a:cs typeface="Arial"/>
                <a:sym typeface="Arial"/>
              </a:rPr>
              <a:t> A hunger for continuous development and relevant knowledge.</a:t>
            </a:r>
          </a:p>
          <a:p>
            <a:pPr marL="474979" lvl="1" indent="-237490" algn="just">
              <a:lnSpc>
                <a:spcPts val="3079"/>
              </a:lnSpc>
              <a:buAutoNum type="arabicPeriod"/>
            </a:pPr>
            <a:r>
              <a:rPr lang="en-US" sz="2199" b="1" dirty="0">
                <a:solidFill>
                  <a:srgbClr val="000000"/>
                </a:solidFill>
                <a:latin typeface="Arial Bold"/>
                <a:ea typeface="Arial Bold"/>
                <a:cs typeface="Arial Bold"/>
                <a:sym typeface="Arial Bold"/>
              </a:rPr>
              <a:t>Managerial Aspirations:</a:t>
            </a:r>
            <a:r>
              <a:rPr lang="en-US" sz="2199" dirty="0">
                <a:solidFill>
                  <a:srgbClr val="000000"/>
                </a:solidFill>
                <a:latin typeface="Arial"/>
                <a:ea typeface="Arial"/>
                <a:cs typeface="Arial"/>
                <a:sym typeface="Arial"/>
              </a:rPr>
              <a:t> A readiness to take on leadership roles backed by real-world skills and visibility.</a:t>
            </a:r>
          </a:p>
          <a:p>
            <a:pPr marL="474979" lvl="1" indent="-237490" algn="just">
              <a:lnSpc>
                <a:spcPts val="3079"/>
              </a:lnSpc>
              <a:buFont typeface="Arial"/>
              <a:buChar char="•"/>
            </a:pPr>
            <a:r>
              <a:rPr lang="en-US" sz="2199" dirty="0">
                <a:solidFill>
                  <a:srgbClr val="000000"/>
                </a:solidFill>
                <a:latin typeface="Arial"/>
                <a:ea typeface="Arial"/>
                <a:cs typeface="Arial"/>
                <a:sym typeface="Arial"/>
              </a:rPr>
              <a:t>Gen Z values authentic influence over popularity, networking over isolation, and knowledge over hype. These priorities redefine how they navigate opportunities in a complex, rapidly evolving </a:t>
            </a:r>
            <a:r>
              <a:rPr lang="en-US" sz="2199" dirty="0" err="1">
                <a:solidFill>
                  <a:srgbClr val="000000"/>
                </a:solidFill>
                <a:latin typeface="Arial"/>
                <a:ea typeface="Arial"/>
                <a:cs typeface="Arial"/>
                <a:sym typeface="Arial"/>
              </a:rPr>
              <a:t>world.As</a:t>
            </a:r>
            <a:r>
              <a:rPr lang="en-US" sz="2199" dirty="0">
                <a:solidFill>
                  <a:srgbClr val="000000"/>
                </a:solidFill>
                <a:latin typeface="Arial"/>
                <a:ea typeface="Arial"/>
                <a:cs typeface="Arial"/>
                <a:sym typeface="Arial"/>
              </a:rPr>
              <a:t> they shape the future workforce, it becomes essential for educators, employers, and mentors to recognize their values, provide meaningful engagement, and foster environments where purpose and performance coexist.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43739" y="815303"/>
            <a:ext cx="5851084" cy="6427230"/>
            <a:chOff x="0" y="0"/>
            <a:chExt cx="5803900" cy="6375400"/>
          </a:xfrm>
        </p:grpSpPr>
        <p:sp>
          <p:nvSpPr>
            <p:cNvPr id="3" name="Freeform 3"/>
            <p:cNvSpPr/>
            <p:nvPr/>
          </p:nvSpPr>
          <p:spPr>
            <a:xfrm>
              <a:off x="12700" y="1270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2"/>
              <a:stretch>
                <a:fillRect l="-50727" t="-2890" r="-50727"/>
              </a:stretch>
            </a:blipFill>
          </p:spPr>
        </p:sp>
        <p:sp>
          <p:nvSpPr>
            <p:cNvPr id="4" name="Freeform 4"/>
            <p:cNvSpPr/>
            <p:nvPr/>
          </p:nvSpPr>
          <p:spPr>
            <a:xfrm>
              <a:off x="0" y="0"/>
              <a:ext cx="5803900" cy="6375400"/>
            </a:xfrm>
            <a:custGeom>
              <a:avLst/>
              <a:gdLst/>
              <a:ahLst/>
              <a:cxnLst/>
              <a:rect l="l" t="t" r="r" b="b"/>
              <a:pathLst>
                <a:path w="5803900" h="6375400">
                  <a:moveTo>
                    <a:pt x="5803900" y="6375400"/>
                  </a:moveTo>
                  <a:lnTo>
                    <a:pt x="0" y="6375400"/>
                  </a:lnTo>
                  <a:lnTo>
                    <a:pt x="0" y="2929890"/>
                  </a:lnTo>
                  <a:cubicBezTo>
                    <a:pt x="0" y="2495550"/>
                    <a:pt x="74930" y="2089150"/>
                    <a:pt x="223520" y="1720850"/>
                  </a:cubicBezTo>
                  <a:cubicBezTo>
                    <a:pt x="365760" y="1367790"/>
                    <a:pt x="571500" y="1056640"/>
                    <a:pt x="836930" y="797560"/>
                  </a:cubicBezTo>
                  <a:cubicBezTo>
                    <a:pt x="1361440" y="283210"/>
                    <a:pt x="2095500" y="0"/>
                    <a:pt x="2901950" y="0"/>
                  </a:cubicBezTo>
                  <a:cubicBezTo>
                    <a:pt x="3708400" y="0"/>
                    <a:pt x="4441190" y="283210"/>
                    <a:pt x="4966970" y="797560"/>
                  </a:cubicBezTo>
                  <a:cubicBezTo>
                    <a:pt x="5232400" y="1056640"/>
                    <a:pt x="5438140" y="1367790"/>
                    <a:pt x="5580380" y="1722120"/>
                  </a:cubicBezTo>
                  <a:cubicBezTo>
                    <a:pt x="5728970" y="2090420"/>
                    <a:pt x="5803900" y="2496820"/>
                    <a:pt x="5803900" y="2931160"/>
                  </a:cubicBezTo>
                  <a:lnTo>
                    <a:pt x="5803900" y="6375400"/>
                  </a:lnTo>
                  <a:close/>
                  <a:moveTo>
                    <a:pt x="25400" y="6350000"/>
                  </a:moveTo>
                  <a:lnTo>
                    <a:pt x="5778500" y="6350000"/>
                  </a:lnTo>
                  <a:lnTo>
                    <a:pt x="5778500" y="2929890"/>
                  </a:lnTo>
                  <a:cubicBezTo>
                    <a:pt x="5778500" y="2499360"/>
                    <a:pt x="5703570" y="2095500"/>
                    <a:pt x="5557520" y="1731010"/>
                  </a:cubicBezTo>
                  <a:cubicBezTo>
                    <a:pt x="5416550" y="1380490"/>
                    <a:pt x="5212080" y="1073150"/>
                    <a:pt x="4949190" y="815340"/>
                  </a:cubicBezTo>
                  <a:cubicBezTo>
                    <a:pt x="4428490" y="306070"/>
                    <a:pt x="3700780" y="25400"/>
                    <a:pt x="2901950" y="25400"/>
                  </a:cubicBezTo>
                  <a:cubicBezTo>
                    <a:pt x="2103120" y="25400"/>
                    <a:pt x="1375410" y="306070"/>
                    <a:pt x="854710" y="815340"/>
                  </a:cubicBezTo>
                  <a:cubicBezTo>
                    <a:pt x="591820" y="1071880"/>
                    <a:pt x="387350" y="1380490"/>
                    <a:pt x="246380" y="1731010"/>
                  </a:cubicBezTo>
                  <a:cubicBezTo>
                    <a:pt x="100330" y="2095500"/>
                    <a:pt x="25400" y="2499360"/>
                    <a:pt x="25400" y="2929890"/>
                  </a:cubicBezTo>
                  <a:lnTo>
                    <a:pt x="25400" y="6350000"/>
                  </a:lnTo>
                  <a:close/>
                </a:path>
              </a:pathLst>
            </a:custGeom>
            <a:solidFill>
              <a:srgbClr val="6E3B1B"/>
            </a:solidFill>
          </p:spPr>
        </p:sp>
      </p:grpSp>
      <p:sp>
        <p:nvSpPr>
          <p:cNvPr id="5" name="TextBox 5"/>
          <p:cNvSpPr txBox="1"/>
          <p:nvPr/>
        </p:nvSpPr>
        <p:spPr>
          <a:xfrm>
            <a:off x="6696189" y="374514"/>
            <a:ext cx="6973741" cy="1584626"/>
          </a:xfrm>
          <a:prstGeom prst="rect">
            <a:avLst/>
          </a:prstGeom>
        </p:spPr>
        <p:txBody>
          <a:bodyPr lIns="0" tIns="0" rIns="0" bIns="0" rtlCol="0" anchor="t">
            <a:spAutoFit/>
          </a:bodyPr>
          <a:lstStyle/>
          <a:p>
            <a:pPr algn="ctr">
              <a:lnSpc>
                <a:spcPts val="5525"/>
              </a:lnSpc>
            </a:pPr>
            <a:r>
              <a:rPr lang="en-US" sz="3946" b="1">
                <a:solidFill>
                  <a:srgbClr val="127B22"/>
                </a:solidFill>
                <a:latin typeface="Arial Bold"/>
                <a:ea typeface="Arial Bold"/>
                <a:cs typeface="Arial Bold"/>
                <a:sym typeface="Arial Bold"/>
              </a:rPr>
              <a:t>INTRODUCTION</a:t>
            </a:r>
          </a:p>
          <a:p>
            <a:pPr algn="ctr">
              <a:lnSpc>
                <a:spcPts val="6611"/>
              </a:lnSpc>
            </a:pPr>
            <a:endParaRPr lang="en-US" sz="3946" b="1">
              <a:solidFill>
                <a:srgbClr val="127B22"/>
              </a:solidFill>
              <a:latin typeface="Arial Bold"/>
              <a:ea typeface="Arial Bold"/>
              <a:cs typeface="Arial Bold"/>
              <a:sym typeface="Arial Bold"/>
            </a:endParaRPr>
          </a:p>
        </p:txBody>
      </p:sp>
      <p:sp>
        <p:nvSpPr>
          <p:cNvPr id="6" name="TextBox 6"/>
          <p:cNvSpPr txBox="1"/>
          <p:nvPr/>
        </p:nvSpPr>
        <p:spPr>
          <a:xfrm>
            <a:off x="6992413" y="1480528"/>
            <a:ext cx="10975975" cy="5904412"/>
          </a:xfrm>
          <a:prstGeom prst="rect">
            <a:avLst/>
          </a:prstGeom>
        </p:spPr>
        <p:txBody>
          <a:bodyPr lIns="0" tIns="0" rIns="0" bIns="0" rtlCol="0" anchor="t">
            <a:spAutoFit/>
          </a:bodyPr>
          <a:lstStyle/>
          <a:p>
            <a:pPr algn="l">
              <a:lnSpc>
                <a:spcPts val="4582"/>
              </a:lnSpc>
            </a:pPr>
            <a:r>
              <a:rPr lang="en-US" sz="3272">
                <a:solidFill>
                  <a:srgbClr val="000000"/>
                </a:solidFill>
                <a:latin typeface="Arial"/>
                <a:ea typeface="Arial"/>
                <a:cs typeface="Arial"/>
                <a:sym typeface="Arial"/>
              </a:rPr>
              <a:t>Generation Z refers to individuals born between 1997 and 2012. </a:t>
            </a:r>
          </a:p>
          <a:p>
            <a:pPr algn="l">
              <a:lnSpc>
                <a:spcPts val="4582"/>
              </a:lnSpc>
            </a:pPr>
            <a:endParaRPr lang="en-US" sz="3272">
              <a:solidFill>
                <a:srgbClr val="000000"/>
              </a:solidFill>
              <a:latin typeface="Arial"/>
              <a:ea typeface="Arial"/>
              <a:cs typeface="Arial"/>
              <a:sym typeface="Arial"/>
            </a:endParaRPr>
          </a:p>
          <a:p>
            <a:pPr algn="l">
              <a:lnSpc>
                <a:spcPts val="4582"/>
              </a:lnSpc>
            </a:pPr>
            <a:r>
              <a:rPr lang="en-US" sz="3272">
                <a:solidFill>
                  <a:srgbClr val="000000"/>
                </a:solidFill>
                <a:latin typeface="Arial"/>
                <a:ea typeface="Arial"/>
                <a:cs typeface="Arial"/>
                <a:sym typeface="Arial"/>
              </a:rPr>
              <a:t>As digital natives, they have grown up in an era characterized by rapid technological advancement, social media, and global connectivity. </a:t>
            </a:r>
          </a:p>
          <a:p>
            <a:pPr algn="l">
              <a:lnSpc>
                <a:spcPts val="4582"/>
              </a:lnSpc>
            </a:pPr>
            <a:endParaRPr lang="en-US" sz="3272">
              <a:solidFill>
                <a:srgbClr val="000000"/>
              </a:solidFill>
              <a:latin typeface="Arial"/>
              <a:ea typeface="Arial"/>
              <a:cs typeface="Arial"/>
              <a:sym typeface="Arial"/>
            </a:endParaRPr>
          </a:p>
          <a:p>
            <a:pPr algn="l">
              <a:lnSpc>
                <a:spcPts val="4582"/>
              </a:lnSpc>
            </a:pPr>
            <a:r>
              <a:rPr lang="en-US" sz="3272">
                <a:solidFill>
                  <a:srgbClr val="000000"/>
                </a:solidFill>
                <a:latin typeface="Arial"/>
                <a:ea typeface="Arial"/>
                <a:cs typeface="Arial"/>
                <a:sym typeface="Arial"/>
              </a:rPr>
              <a:t>Entering the workforce with fresh perspectives, they are redefining traditional workplace norms and expectations.</a:t>
            </a:r>
          </a:p>
          <a:p>
            <a:pPr algn="ctr">
              <a:lnSpc>
                <a:spcPts val="5011"/>
              </a:lnSpc>
            </a:pPr>
            <a:endParaRPr lang="en-US" sz="3272">
              <a:solidFill>
                <a:srgbClr val="000000"/>
              </a:solidFill>
              <a:latin typeface="Arial"/>
              <a:ea typeface="Arial"/>
              <a:cs typeface="Arial"/>
              <a:sym typeface="Arial"/>
            </a:endParaRPr>
          </a:p>
        </p:txBody>
      </p:sp>
      <p:grpSp>
        <p:nvGrpSpPr>
          <p:cNvPr id="7" name="Group 7"/>
          <p:cNvGrpSpPr/>
          <p:nvPr/>
        </p:nvGrpSpPr>
        <p:grpSpPr>
          <a:xfrm>
            <a:off x="16415968" y="9258300"/>
            <a:ext cx="1338811" cy="669405"/>
            <a:chOff x="0" y="0"/>
            <a:chExt cx="1785081" cy="892540"/>
          </a:xfrm>
        </p:grpSpPr>
        <p:grpSp>
          <p:nvGrpSpPr>
            <p:cNvPr id="8" name="Group 8"/>
            <p:cNvGrpSpPr/>
            <p:nvPr/>
          </p:nvGrpSpPr>
          <p:grpSpPr>
            <a:xfrm>
              <a:off x="0" y="0"/>
              <a:ext cx="1785081" cy="892540"/>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0" name="TextBox 1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1" name="AutoShape 11"/>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4781" y="770644"/>
            <a:ext cx="7102932" cy="7401906"/>
            <a:chOff x="0" y="0"/>
            <a:chExt cx="1100430" cy="1146749"/>
          </a:xfrm>
        </p:grpSpPr>
        <p:sp>
          <p:nvSpPr>
            <p:cNvPr id="3" name="Freeform 3"/>
            <p:cNvSpPr/>
            <p:nvPr/>
          </p:nvSpPr>
          <p:spPr>
            <a:xfrm>
              <a:off x="0" y="0"/>
              <a:ext cx="1100430" cy="1146749"/>
            </a:xfrm>
            <a:custGeom>
              <a:avLst/>
              <a:gdLst/>
              <a:ahLst/>
              <a:cxnLst/>
              <a:rect l="l" t="t" r="r" b="b"/>
              <a:pathLst>
                <a:path w="1100430" h="1146749">
                  <a:moveTo>
                    <a:pt x="0" y="0"/>
                  </a:moveTo>
                  <a:lnTo>
                    <a:pt x="1100430" y="0"/>
                  </a:lnTo>
                  <a:lnTo>
                    <a:pt x="1100430" y="1146749"/>
                  </a:lnTo>
                  <a:lnTo>
                    <a:pt x="0" y="1146749"/>
                  </a:lnTo>
                  <a:close/>
                </a:path>
              </a:pathLst>
            </a:custGeom>
            <a:blipFill>
              <a:blip r:embed="rId2"/>
              <a:stretch>
                <a:fillRect l="-2322" r="-2322"/>
              </a:stretch>
            </a:blipFill>
          </p:spPr>
        </p:sp>
      </p:grpSp>
      <p:sp>
        <p:nvSpPr>
          <p:cNvPr id="4" name="TextBox 4"/>
          <p:cNvSpPr txBox="1"/>
          <p:nvPr/>
        </p:nvSpPr>
        <p:spPr>
          <a:xfrm>
            <a:off x="8639508" y="557504"/>
            <a:ext cx="9078078" cy="2483282"/>
          </a:xfrm>
          <a:prstGeom prst="rect">
            <a:avLst/>
          </a:prstGeom>
        </p:spPr>
        <p:txBody>
          <a:bodyPr lIns="0" tIns="0" rIns="0" bIns="0" rtlCol="0" anchor="t">
            <a:spAutoFit/>
          </a:bodyPr>
          <a:lstStyle/>
          <a:p>
            <a:pPr algn="l">
              <a:lnSpc>
                <a:spcPts val="4871"/>
              </a:lnSpc>
              <a:spcBef>
                <a:spcPct val="0"/>
              </a:spcBef>
            </a:pPr>
            <a:r>
              <a:rPr lang="en-US" sz="3479">
                <a:solidFill>
                  <a:srgbClr val="000000"/>
                </a:solidFill>
                <a:latin typeface="Arial"/>
                <a:ea typeface="Arial"/>
                <a:cs typeface="Arial"/>
                <a:sym typeface="Arial"/>
              </a:rPr>
              <a:t>U</a:t>
            </a:r>
            <a:r>
              <a:rPr lang="en-US" sz="3479" u="none" strike="noStrike">
                <a:solidFill>
                  <a:srgbClr val="000000"/>
                </a:solidFill>
                <a:latin typeface="Arial"/>
                <a:ea typeface="Arial"/>
                <a:cs typeface="Arial"/>
                <a:sym typeface="Arial"/>
              </a:rPr>
              <a:t>nlike previous generations, Gen Z places a high value on purpose-driven work, mental health, and work-life balance</a:t>
            </a:r>
          </a:p>
          <a:p>
            <a:pPr algn="l">
              <a:lnSpc>
                <a:spcPts val="4871"/>
              </a:lnSpc>
              <a:spcBef>
                <a:spcPct val="0"/>
              </a:spcBef>
            </a:pPr>
            <a:endParaRPr lang="en-US" sz="3479" u="none" strike="noStrike">
              <a:solidFill>
                <a:srgbClr val="000000"/>
              </a:solidFill>
              <a:latin typeface="Arial"/>
              <a:ea typeface="Arial"/>
              <a:cs typeface="Arial"/>
              <a:sym typeface="Arial"/>
            </a:endParaRPr>
          </a:p>
        </p:txBody>
      </p:sp>
      <p:sp>
        <p:nvSpPr>
          <p:cNvPr id="5" name="TextBox 5"/>
          <p:cNvSpPr txBox="1"/>
          <p:nvPr/>
        </p:nvSpPr>
        <p:spPr>
          <a:xfrm>
            <a:off x="8639508" y="3250954"/>
            <a:ext cx="9078078" cy="4921596"/>
          </a:xfrm>
          <a:prstGeom prst="rect">
            <a:avLst/>
          </a:prstGeom>
        </p:spPr>
        <p:txBody>
          <a:bodyPr lIns="0" tIns="0" rIns="0" bIns="0" rtlCol="0" anchor="t">
            <a:spAutoFit/>
          </a:bodyPr>
          <a:lstStyle/>
          <a:p>
            <a:pPr marL="0" lvl="0" indent="0" algn="l">
              <a:lnSpc>
                <a:spcPts val="4871"/>
              </a:lnSpc>
              <a:spcBef>
                <a:spcPct val="0"/>
              </a:spcBef>
            </a:pPr>
            <a:r>
              <a:rPr lang="en-US" sz="3479" u="none" strike="noStrike">
                <a:solidFill>
                  <a:srgbClr val="000000"/>
                </a:solidFill>
                <a:latin typeface="Arial"/>
                <a:ea typeface="Arial"/>
                <a:cs typeface="Arial"/>
                <a:sym typeface="Arial"/>
              </a:rPr>
              <a:t>While Baby Boomers and Gen X largely prioritized job stability and financial security, and Millennials sought flexibility and meaningful engagement</a:t>
            </a:r>
          </a:p>
          <a:p>
            <a:pPr marL="0" lvl="0" indent="0" algn="l">
              <a:lnSpc>
                <a:spcPts val="4871"/>
              </a:lnSpc>
              <a:spcBef>
                <a:spcPct val="0"/>
              </a:spcBef>
            </a:pPr>
            <a:endParaRPr lang="en-US" sz="3479" u="none" strike="noStrike">
              <a:solidFill>
                <a:srgbClr val="000000"/>
              </a:solidFill>
              <a:latin typeface="Arial"/>
              <a:ea typeface="Arial"/>
              <a:cs typeface="Arial"/>
              <a:sym typeface="Arial"/>
            </a:endParaRPr>
          </a:p>
          <a:p>
            <a:pPr marL="0" lvl="0" indent="0" algn="l">
              <a:lnSpc>
                <a:spcPts val="4871"/>
              </a:lnSpc>
              <a:spcBef>
                <a:spcPct val="0"/>
              </a:spcBef>
            </a:pPr>
            <a:r>
              <a:rPr lang="en-US" sz="3479" u="none" strike="noStrike">
                <a:solidFill>
                  <a:srgbClr val="000000"/>
                </a:solidFill>
                <a:latin typeface="Arial"/>
                <a:ea typeface="Arial"/>
                <a:cs typeface="Arial"/>
                <a:sym typeface="Arial"/>
              </a:rPr>
              <a:t>Gen Z takes it a step further by demanding transparency, inclusivity, and authenticity from their employers.</a:t>
            </a:r>
          </a:p>
        </p:txBody>
      </p:sp>
      <p:grpSp>
        <p:nvGrpSpPr>
          <p:cNvPr id="6" name="Group 6"/>
          <p:cNvGrpSpPr/>
          <p:nvPr/>
        </p:nvGrpSpPr>
        <p:grpSpPr>
          <a:xfrm>
            <a:off x="16415968" y="9258300"/>
            <a:ext cx="1338811" cy="669405"/>
            <a:chOff x="0" y="0"/>
            <a:chExt cx="1785081" cy="892540"/>
          </a:xfrm>
        </p:grpSpPr>
        <p:grpSp>
          <p:nvGrpSpPr>
            <p:cNvPr id="7" name="Group 7"/>
            <p:cNvGrpSpPr/>
            <p:nvPr/>
          </p:nvGrpSpPr>
          <p:grpSpPr>
            <a:xfrm>
              <a:off x="0" y="0"/>
              <a:ext cx="1785081" cy="892540"/>
              <a:chOff x="0" y="0"/>
              <a:chExt cx="812800" cy="406400"/>
            </a:xfrm>
          </p:grpSpPr>
          <p:sp>
            <p:nvSpPr>
              <p:cNvPr id="8" name="Freeform 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0" name="AutoShape 10"/>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5811"/>
            <a:ext cx="7275428" cy="10462811"/>
            <a:chOff x="0" y="0"/>
            <a:chExt cx="1916162" cy="2755637"/>
          </a:xfrm>
        </p:grpSpPr>
        <p:sp>
          <p:nvSpPr>
            <p:cNvPr id="3" name="Freeform 3"/>
            <p:cNvSpPr/>
            <p:nvPr/>
          </p:nvSpPr>
          <p:spPr>
            <a:xfrm>
              <a:off x="0" y="0"/>
              <a:ext cx="1916162" cy="2755637"/>
            </a:xfrm>
            <a:custGeom>
              <a:avLst/>
              <a:gdLst/>
              <a:ahLst/>
              <a:cxnLst/>
              <a:rect l="l" t="t" r="r" b="b"/>
              <a:pathLst>
                <a:path w="1916162" h="2755637">
                  <a:moveTo>
                    <a:pt x="0" y="0"/>
                  </a:moveTo>
                  <a:lnTo>
                    <a:pt x="1916162" y="0"/>
                  </a:lnTo>
                  <a:lnTo>
                    <a:pt x="1916162" y="2755637"/>
                  </a:lnTo>
                  <a:lnTo>
                    <a:pt x="0" y="2755637"/>
                  </a:lnTo>
                  <a:close/>
                </a:path>
              </a:pathLst>
            </a:custGeom>
            <a:solidFill>
              <a:srgbClr val="127B22"/>
            </a:solidFill>
          </p:spPr>
        </p:sp>
        <p:sp>
          <p:nvSpPr>
            <p:cNvPr id="4" name="TextBox 4"/>
            <p:cNvSpPr txBox="1"/>
            <p:nvPr/>
          </p:nvSpPr>
          <p:spPr>
            <a:xfrm>
              <a:off x="0" y="-76200"/>
              <a:ext cx="1916162" cy="2831837"/>
            </a:xfrm>
            <a:prstGeom prst="rect">
              <a:avLst/>
            </a:prstGeom>
          </p:spPr>
          <p:txBody>
            <a:bodyPr lIns="50800" tIns="50800" rIns="50800" bIns="50800" rtlCol="0" anchor="ctr"/>
            <a:lstStyle/>
            <a:p>
              <a:pPr algn="ctr">
                <a:lnSpc>
                  <a:spcPts val="2520"/>
                </a:lnSpc>
              </a:pPr>
              <a:endParaRPr/>
            </a:p>
          </p:txBody>
        </p:sp>
      </p:grpSp>
      <p:grpSp>
        <p:nvGrpSpPr>
          <p:cNvPr id="5" name="Group 5"/>
          <p:cNvGrpSpPr>
            <a:grpSpLocks noChangeAspect="1"/>
          </p:cNvGrpSpPr>
          <p:nvPr/>
        </p:nvGrpSpPr>
        <p:grpSpPr>
          <a:xfrm>
            <a:off x="395661" y="1494302"/>
            <a:ext cx="6484107" cy="7122586"/>
            <a:chOff x="0" y="0"/>
            <a:chExt cx="5803900" cy="6375400"/>
          </a:xfrm>
        </p:grpSpPr>
        <p:sp>
          <p:nvSpPr>
            <p:cNvPr id="6" name="Freeform 6"/>
            <p:cNvSpPr/>
            <p:nvPr/>
          </p:nvSpPr>
          <p:spPr>
            <a:xfrm>
              <a:off x="12700" y="1270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2"/>
              <a:stretch>
                <a:fillRect l="-4945" r="-4945"/>
              </a:stretch>
            </a:blipFill>
          </p:spPr>
        </p:sp>
        <p:sp>
          <p:nvSpPr>
            <p:cNvPr id="7" name="Freeform 7"/>
            <p:cNvSpPr/>
            <p:nvPr/>
          </p:nvSpPr>
          <p:spPr>
            <a:xfrm>
              <a:off x="0" y="0"/>
              <a:ext cx="5803900" cy="6375400"/>
            </a:xfrm>
            <a:custGeom>
              <a:avLst/>
              <a:gdLst/>
              <a:ahLst/>
              <a:cxnLst/>
              <a:rect l="l" t="t" r="r" b="b"/>
              <a:pathLst>
                <a:path w="5803900" h="6375400">
                  <a:moveTo>
                    <a:pt x="5803900" y="6375400"/>
                  </a:moveTo>
                  <a:lnTo>
                    <a:pt x="0" y="6375400"/>
                  </a:lnTo>
                  <a:lnTo>
                    <a:pt x="0" y="2929890"/>
                  </a:lnTo>
                  <a:cubicBezTo>
                    <a:pt x="0" y="2495550"/>
                    <a:pt x="74930" y="2089150"/>
                    <a:pt x="223520" y="1720850"/>
                  </a:cubicBezTo>
                  <a:cubicBezTo>
                    <a:pt x="365760" y="1367790"/>
                    <a:pt x="571500" y="1056640"/>
                    <a:pt x="836930" y="797560"/>
                  </a:cubicBezTo>
                  <a:cubicBezTo>
                    <a:pt x="1361440" y="283210"/>
                    <a:pt x="2095500" y="0"/>
                    <a:pt x="2901950" y="0"/>
                  </a:cubicBezTo>
                  <a:cubicBezTo>
                    <a:pt x="3708400" y="0"/>
                    <a:pt x="4441190" y="283210"/>
                    <a:pt x="4966970" y="797560"/>
                  </a:cubicBezTo>
                  <a:cubicBezTo>
                    <a:pt x="5232400" y="1056640"/>
                    <a:pt x="5438140" y="1367790"/>
                    <a:pt x="5580380" y="1722120"/>
                  </a:cubicBezTo>
                  <a:cubicBezTo>
                    <a:pt x="5728970" y="2090420"/>
                    <a:pt x="5803900" y="2496820"/>
                    <a:pt x="5803900" y="2931160"/>
                  </a:cubicBezTo>
                  <a:lnTo>
                    <a:pt x="5803900" y="6375400"/>
                  </a:lnTo>
                  <a:close/>
                  <a:moveTo>
                    <a:pt x="25400" y="6350000"/>
                  </a:moveTo>
                  <a:lnTo>
                    <a:pt x="5778500" y="6350000"/>
                  </a:lnTo>
                  <a:lnTo>
                    <a:pt x="5778500" y="2929890"/>
                  </a:lnTo>
                  <a:cubicBezTo>
                    <a:pt x="5778500" y="2499360"/>
                    <a:pt x="5703570" y="2095500"/>
                    <a:pt x="5557520" y="1731010"/>
                  </a:cubicBezTo>
                  <a:cubicBezTo>
                    <a:pt x="5416550" y="1380490"/>
                    <a:pt x="5212080" y="1073150"/>
                    <a:pt x="4949190" y="815340"/>
                  </a:cubicBezTo>
                  <a:cubicBezTo>
                    <a:pt x="4428490" y="306070"/>
                    <a:pt x="3700780" y="25400"/>
                    <a:pt x="2901950" y="25400"/>
                  </a:cubicBezTo>
                  <a:cubicBezTo>
                    <a:pt x="2103120" y="25400"/>
                    <a:pt x="1375410" y="306070"/>
                    <a:pt x="854710" y="815340"/>
                  </a:cubicBezTo>
                  <a:cubicBezTo>
                    <a:pt x="591820" y="1071880"/>
                    <a:pt x="387350" y="1380490"/>
                    <a:pt x="246380" y="1731010"/>
                  </a:cubicBezTo>
                  <a:cubicBezTo>
                    <a:pt x="100330" y="2095500"/>
                    <a:pt x="25400" y="2499360"/>
                    <a:pt x="25400" y="2929890"/>
                  </a:cubicBezTo>
                  <a:lnTo>
                    <a:pt x="25400" y="6350000"/>
                  </a:lnTo>
                  <a:close/>
                </a:path>
              </a:pathLst>
            </a:custGeom>
            <a:solidFill>
              <a:srgbClr val="422358"/>
            </a:solidFill>
          </p:spPr>
        </p:sp>
      </p:grpSp>
      <p:sp>
        <p:nvSpPr>
          <p:cNvPr id="8" name="TextBox 8"/>
          <p:cNvSpPr txBox="1"/>
          <p:nvPr/>
        </p:nvSpPr>
        <p:spPr>
          <a:xfrm>
            <a:off x="7731581" y="256696"/>
            <a:ext cx="9840140" cy="772004"/>
          </a:xfrm>
          <a:prstGeom prst="rect">
            <a:avLst/>
          </a:prstGeom>
        </p:spPr>
        <p:txBody>
          <a:bodyPr lIns="0" tIns="0" rIns="0" bIns="0" rtlCol="0" anchor="t">
            <a:spAutoFit/>
          </a:bodyPr>
          <a:lstStyle/>
          <a:p>
            <a:pPr algn="just">
              <a:lnSpc>
                <a:spcPts val="5749"/>
              </a:lnSpc>
              <a:spcBef>
                <a:spcPct val="0"/>
              </a:spcBef>
            </a:pPr>
            <a:r>
              <a:rPr lang="en-US" sz="4106" b="1">
                <a:solidFill>
                  <a:srgbClr val="127B22"/>
                </a:solidFill>
                <a:latin typeface="Luciole Bold"/>
                <a:ea typeface="Luciole Bold"/>
                <a:cs typeface="Luciole Bold"/>
                <a:sym typeface="Luciole Bold"/>
              </a:rPr>
              <a:t>What does this Project talk about?</a:t>
            </a:r>
          </a:p>
        </p:txBody>
      </p:sp>
      <p:sp>
        <p:nvSpPr>
          <p:cNvPr id="9" name="TextBox 9"/>
          <p:cNvSpPr txBox="1"/>
          <p:nvPr/>
        </p:nvSpPr>
        <p:spPr>
          <a:xfrm>
            <a:off x="7731581" y="904875"/>
            <a:ext cx="10073628" cy="8183282"/>
          </a:xfrm>
          <a:prstGeom prst="rect">
            <a:avLst/>
          </a:prstGeom>
        </p:spPr>
        <p:txBody>
          <a:bodyPr lIns="0" tIns="0" rIns="0" bIns="0" rtlCol="0" anchor="t">
            <a:spAutoFit/>
          </a:bodyPr>
          <a:lstStyle/>
          <a:p>
            <a:pPr marL="0" lvl="0" indent="0" algn="l">
              <a:lnSpc>
                <a:spcPts val="4648"/>
              </a:lnSpc>
              <a:spcBef>
                <a:spcPct val="0"/>
              </a:spcBef>
            </a:pPr>
            <a:endParaRPr/>
          </a:p>
          <a:p>
            <a:pPr marL="0" lvl="0" indent="0" algn="l">
              <a:lnSpc>
                <a:spcPts val="4648"/>
              </a:lnSpc>
              <a:spcBef>
                <a:spcPct val="0"/>
              </a:spcBef>
            </a:pPr>
            <a:r>
              <a:rPr lang="en-US" sz="3320" u="none" strike="noStrike">
                <a:solidFill>
                  <a:srgbClr val="000000"/>
                </a:solidFill>
                <a:latin typeface="Arial"/>
                <a:ea typeface="Arial"/>
                <a:cs typeface="Arial"/>
                <a:sym typeface="Arial"/>
              </a:rPr>
              <a:t>This project explores Generation Z's problems, challenges, and evolving aspirations as they transition into the workforce. </a:t>
            </a:r>
          </a:p>
          <a:p>
            <a:pPr marL="0" lvl="0" indent="0" algn="l">
              <a:lnSpc>
                <a:spcPts val="4648"/>
              </a:lnSpc>
              <a:spcBef>
                <a:spcPct val="0"/>
              </a:spcBef>
            </a:pPr>
            <a:endParaRPr lang="en-US" sz="3320" u="none" strike="noStrike">
              <a:solidFill>
                <a:srgbClr val="000000"/>
              </a:solidFill>
              <a:latin typeface="Arial"/>
              <a:ea typeface="Arial"/>
              <a:cs typeface="Arial"/>
              <a:sym typeface="Arial"/>
            </a:endParaRPr>
          </a:p>
          <a:p>
            <a:pPr marL="0" lvl="0" indent="0" algn="l">
              <a:lnSpc>
                <a:spcPts val="4648"/>
              </a:lnSpc>
              <a:spcBef>
                <a:spcPct val="0"/>
              </a:spcBef>
            </a:pPr>
            <a:r>
              <a:rPr lang="en-US" sz="3320" u="none" strike="noStrike">
                <a:solidFill>
                  <a:srgbClr val="000000"/>
                </a:solidFill>
                <a:latin typeface="Arial"/>
                <a:ea typeface="Arial"/>
                <a:cs typeface="Arial"/>
                <a:sym typeface="Arial"/>
              </a:rPr>
              <a:t>It aims to understand what Gen Z values in a workplace, such as flexibility, purpose, and well-being, and how these preferences differ from those of previous generations. </a:t>
            </a:r>
          </a:p>
          <a:p>
            <a:pPr marL="0" lvl="0" indent="0" algn="l">
              <a:lnSpc>
                <a:spcPts val="4648"/>
              </a:lnSpc>
              <a:spcBef>
                <a:spcPct val="0"/>
              </a:spcBef>
            </a:pPr>
            <a:endParaRPr lang="en-US" sz="3320" u="none" strike="noStrike">
              <a:solidFill>
                <a:srgbClr val="000000"/>
              </a:solidFill>
              <a:latin typeface="Arial"/>
              <a:ea typeface="Arial"/>
              <a:cs typeface="Arial"/>
              <a:sym typeface="Arial"/>
            </a:endParaRPr>
          </a:p>
          <a:p>
            <a:pPr marL="0" lvl="0" indent="0" algn="l">
              <a:lnSpc>
                <a:spcPts val="4648"/>
              </a:lnSpc>
              <a:spcBef>
                <a:spcPct val="0"/>
              </a:spcBef>
            </a:pPr>
            <a:r>
              <a:rPr lang="en-US" sz="3320" u="none" strike="noStrike">
                <a:solidFill>
                  <a:srgbClr val="000000"/>
                </a:solidFill>
                <a:latin typeface="Arial"/>
                <a:ea typeface="Arial"/>
                <a:cs typeface="Arial"/>
                <a:sym typeface="Arial"/>
              </a:rPr>
              <a:t>By shedding light on their expectations, struggles, and career choices, the project helps uncover what truly matters to Gen Z in today’s rapidly changing professional landscape.</a:t>
            </a:r>
          </a:p>
        </p:txBody>
      </p:sp>
      <p:grpSp>
        <p:nvGrpSpPr>
          <p:cNvPr id="10" name="Group 10"/>
          <p:cNvGrpSpPr/>
          <p:nvPr/>
        </p:nvGrpSpPr>
        <p:grpSpPr>
          <a:xfrm>
            <a:off x="16415968" y="9258300"/>
            <a:ext cx="1338811" cy="669405"/>
            <a:chOff x="0" y="0"/>
            <a:chExt cx="1785081" cy="892540"/>
          </a:xfrm>
        </p:grpSpPr>
        <p:grpSp>
          <p:nvGrpSpPr>
            <p:cNvPr id="11" name="Group 11"/>
            <p:cNvGrpSpPr/>
            <p:nvPr/>
          </p:nvGrpSpPr>
          <p:grpSpPr>
            <a:xfrm>
              <a:off x="0" y="0"/>
              <a:ext cx="1785081" cy="892540"/>
              <a:chOff x="0" y="0"/>
              <a:chExt cx="812800" cy="406400"/>
            </a:xfrm>
          </p:grpSpPr>
          <p:sp>
            <p:nvSpPr>
              <p:cNvPr id="12" name="Freeform 1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13" name="TextBox 13"/>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14" name="AutoShape 14"/>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575" y="19019"/>
            <a:ext cx="10248654" cy="697628"/>
          </a:xfrm>
          <a:prstGeom prst="rect">
            <a:avLst/>
          </a:prstGeom>
        </p:spPr>
        <p:txBody>
          <a:bodyPr lIns="0" tIns="0" rIns="0" bIns="0" rtlCol="0" anchor="t">
            <a:spAutoFit/>
          </a:bodyPr>
          <a:lstStyle/>
          <a:p>
            <a:pPr algn="ctr">
              <a:lnSpc>
                <a:spcPts val="5120"/>
              </a:lnSpc>
              <a:spcBef>
                <a:spcPct val="0"/>
              </a:spcBef>
            </a:pPr>
            <a:r>
              <a:rPr lang="en-US" sz="3657" b="1">
                <a:solidFill>
                  <a:srgbClr val="127B22"/>
                </a:solidFill>
                <a:latin typeface="Luciole Bold"/>
                <a:ea typeface="Luciole Bold"/>
                <a:cs typeface="Luciole Bold"/>
                <a:sym typeface="Luciole Bold"/>
              </a:rPr>
              <a:t>What is the Focus of the Project?</a:t>
            </a:r>
          </a:p>
        </p:txBody>
      </p:sp>
      <p:grpSp>
        <p:nvGrpSpPr>
          <p:cNvPr id="3" name="Group 3"/>
          <p:cNvGrpSpPr/>
          <p:nvPr/>
        </p:nvGrpSpPr>
        <p:grpSpPr>
          <a:xfrm>
            <a:off x="342166" y="992872"/>
            <a:ext cx="8989304" cy="3161336"/>
            <a:chOff x="0" y="0"/>
            <a:chExt cx="11985738" cy="4215115"/>
          </a:xfrm>
        </p:grpSpPr>
        <p:grpSp>
          <p:nvGrpSpPr>
            <p:cNvPr id="4" name="Group 4"/>
            <p:cNvGrpSpPr/>
            <p:nvPr/>
          </p:nvGrpSpPr>
          <p:grpSpPr>
            <a:xfrm>
              <a:off x="0" y="0"/>
              <a:ext cx="1850992" cy="1676812"/>
              <a:chOff x="0" y="0"/>
              <a:chExt cx="1077316" cy="975939"/>
            </a:xfrm>
          </p:grpSpPr>
          <p:sp>
            <p:nvSpPr>
              <p:cNvPr id="5" name="Freeform 5"/>
              <p:cNvSpPr/>
              <p:nvPr/>
            </p:nvSpPr>
            <p:spPr>
              <a:xfrm>
                <a:off x="0" y="0"/>
                <a:ext cx="1077316" cy="975939"/>
              </a:xfrm>
              <a:custGeom>
                <a:avLst/>
                <a:gdLst/>
                <a:ahLst/>
                <a:cxnLst/>
                <a:rect l="l" t="t" r="r" b="b"/>
                <a:pathLst>
                  <a:path w="1077316" h="975939">
                    <a:moveTo>
                      <a:pt x="538658" y="0"/>
                    </a:moveTo>
                    <a:cubicBezTo>
                      <a:pt x="241165" y="0"/>
                      <a:pt x="0" y="218471"/>
                      <a:pt x="0" y="487969"/>
                    </a:cubicBezTo>
                    <a:cubicBezTo>
                      <a:pt x="0" y="757468"/>
                      <a:pt x="241165" y="975939"/>
                      <a:pt x="538658" y="975939"/>
                    </a:cubicBezTo>
                    <a:cubicBezTo>
                      <a:pt x="836150" y="975939"/>
                      <a:pt x="1077316" y="757468"/>
                      <a:pt x="1077316" y="487969"/>
                    </a:cubicBezTo>
                    <a:cubicBezTo>
                      <a:pt x="1077316" y="218471"/>
                      <a:pt x="836150" y="0"/>
                      <a:pt x="538658" y="0"/>
                    </a:cubicBezTo>
                    <a:close/>
                  </a:path>
                </a:pathLst>
              </a:custGeom>
              <a:solidFill>
                <a:srgbClr val="EAD897"/>
              </a:solidFill>
            </p:spPr>
          </p:sp>
          <p:sp>
            <p:nvSpPr>
              <p:cNvPr id="6" name="TextBox 6"/>
              <p:cNvSpPr txBox="1"/>
              <p:nvPr/>
            </p:nvSpPr>
            <p:spPr>
              <a:xfrm>
                <a:off x="100998" y="24819"/>
                <a:ext cx="875319" cy="859625"/>
              </a:xfrm>
              <a:prstGeom prst="rect">
                <a:avLst/>
              </a:prstGeom>
            </p:spPr>
            <p:txBody>
              <a:bodyPr lIns="52250" tIns="52250" rIns="52250" bIns="52250" rtlCol="0" anchor="ctr"/>
              <a:lstStyle/>
              <a:p>
                <a:pPr algn="ctr">
                  <a:lnSpc>
                    <a:spcPts val="4759"/>
                  </a:lnSpc>
                </a:pPr>
                <a:r>
                  <a:rPr lang="en-US" sz="3399" b="1">
                    <a:solidFill>
                      <a:srgbClr val="127B22"/>
                    </a:solidFill>
                    <a:latin typeface="Canva Sans Bold"/>
                    <a:ea typeface="Canva Sans Bold"/>
                    <a:cs typeface="Canva Sans Bold"/>
                    <a:sym typeface="Canva Sans Bold"/>
                  </a:rPr>
                  <a:t>01</a:t>
                </a:r>
              </a:p>
            </p:txBody>
          </p:sp>
        </p:grpSp>
        <p:sp>
          <p:nvSpPr>
            <p:cNvPr id="7" name="TextBox 7"/>
            <p:cNvSpPr txBox="1"/>
            <p:nvPr/>
          </p:nvSpPr>
          <p:spPr>
            <a:xfrm>
              <a:off x="1998297" y="320901"/>
              <a:ext cx="8236777" cy="764723"/>
            </a:xfrm>
            <a:prstGeom prst="rect">
              <a:avLst/>
            </a:prstGeom>
          </p:spPr>
          <p:txBody>
            <a:bodyPr lIns="0" tIns="0" rIns="0" bIns="0" rtlCol="0" anchor="t">
              <a:spAutoFit/>
            </a:bodyPr>
            <a:lstStyle/>
            <a:p>
              <a:pPr algn="l">
                <a:lnSpc>
                  <a:spcPts val="4480"/>
                </a:lnSpc>
              </a:pPr>
              <a:r>
                <a:rPr lang="en-US" sz="3200" b="1" spc="12">
                  <a:solidFill>
                    <a:srgbClr val="000000"/>
                  </a:solidFill>
                  <a:latin typeface="Arial Bold"/>
                  <a:ea typeface="Arial Bold"/>
                  <a:cs typeface="Arial Bold"/>
                  <a:sym typeface="Arial Bold"/>
                </a:rPr>
                <a:t>Aligned Mission Aspirations</a:t>
              </a:r>
            </a:p>
          </p:txBody>
        </p:sp>
        <p:sp>
          <p:nvSpPr>
            <p:cNvPr id="8" name="TextBox 8"/>
            <p:cNvSpPr txBox="1"/>
            <p:nvPr/>
          </p:nvSpPr>
          <p:spPr>
            <a:xfrm>
              <a:off x="1998297" y="1160996"/>
              <a:ext cx="9987441" cy="3054119"/>
            </a:xfrm>
            <a:prstGeom prst="rect">
              <a:avLst/>
            </a:prstGeom>
          </p:spPr>
          <p:txBody>
            <a:bodyPr lIns="0" tIns="0" rIns="0" bIns="0" rtlCol="0" anchor="t">
              <a:spAutoFit/>
            </a:bodyPr>
            <a:lstStyle/>
            <a:p>
              <a:pPr algn="just">
                <a:lnSpc>
                  <a:spcPts val="3672"/>
                </a:lnSpc>
              </a:pPr>
              <a:r>
                <a:rPr lang="en-US" sz="2623">
                  <a:solidFill>
                    <a:srgbClr val="000000"/>
                  </a:solidFill>
                  <a:latin typeface="Arial"/>
                  <a:ea typeface="Arial"/>
                  <a:cs typeface="Arial"/>
                  <a:sym typeface="Arial"/>
                </a:rPr>
                <a:t>This section explores Gen Z’s desire to work for organizations that align with their personal values. It focuses on how mission clarity, social responsibility, and purposeful work influence their career decisions.</a:t>
              </a:r>
            </a:p>
          </p:txBody>
        </p:sp>
      </p:grpSp>
      <p:grpSp>
        <p:nvGrpSpPr>
          <p:cNvPr id="9" name="Group 9"/>
          <p:cNvGrpSpPr/>
          <p:nvPr/>
        </p:nvGrpSpPr>
        <p:grpSpPr>
          <a:xfrm>
            <a:off x="342166" y="4451924"/>
            <a:ext cx="7188289" cy="4168929"/>
            <a:chOff x="0" y="0"/>
            <a:chExt cx="9584386" cy="5558573"/>
          </a:xfrm>
        </p:grpSpPr>
        <p:grpSp>
          <p:nvGrpSpPr>
            <p:cNvPr id="10" name="Group 10"/>
            <p:cNvGrpSpPr/>
            <p:nvPr/>
          </p:nvGrpSpPr>
          <p:grpSpPr>
            <a:xfrm>
              <a:off x="0" y="0"/>
              <a:ext cx="1703036" cy="1676812"/>
              <a:chOff x="0" y="0"/>
              <a:chExt cx="991202" cy="975939"/>
            </a:xfrm>
          </p:grpSpPr>
          <p:sp>
            <p:nvSpPr>
              <p:cNvPr id="11" name="Freeform 11"/>
              <p:cNvSpPr/>
              <p:nvPr/>
            </p:nvSpPr>
            <p:spPr>
              <a:xfrm>
                <a:off x="0" y="0"/>
                <a:ext cx="991202" cy="975939"/>
              </a:xfrm>
              <a:custGeom>
                <a:avLst/>
                <a:gdLst/>
                <a:ahLst/>
                <a:cxnLst/>
                <a:rect l="l" t="t" r="r" b="b"/>
                <a:pathLst>
                  <a:path w="991202" h="975939">
                    <a:moveTo>
                      <a:pt x="495601" y="0"/>
                    </a:moveTo>
                    <a:cubicBezTo>
                      <a:pt x="221888" y="0"/>
                      <a:pt x="0" y="218471"/>
                      <a:pt x="0" y="487969"/>
                    </a:cubicBezTo>
                    <a:cubicBezTo>
                      <a:pt x="0" y="757468"/>
                      <a:pt x="221888" y="975939"/>
                      <a:pt x="495601" y="975939"/>
                    </a:cubicBezTo>
                    <a:cubicBezTo>
                      <a:pt x="769314" y="975939"/>
                      <a:pt x="991202" y="757468"/>
                      <a:pt x="991202" y="487969"/>
                    </a:cubicBezTo>
                    <a:cubicBezTo>
                      <a:pt x="991202" y="218471"/>
                      <a:pt x="769314" y="0"/>
                      <a:pt x="495601" y="0"/>
                    </a:cubicBezTo>
                    <a:close/>
                  </a:path>
                </a:pathLst>
              </a:custGeom>
              <a:solidFill>
                <a:srgbClr val="EAD897"/>
              </a:solidFill>
            </p:spPr>
          </p:sp>
          <p:sp>
            <p:nvSpPr>
              <p:cNvPr id="12" name="TextBox 12"/>
              <p:cNvSpPr txBox="1"/>
              <p:nvPr/>
            </p:nvSpPr>
            <p:spPr>
              <a:xfrm>
                <a:off x="92925" y="24819"/>
                <a:ext cx="805352" cy="859625"/>
              </a:xfrm>
              <a:prstGeom prst="rect">
                <a:avLst/>
              </a:prstGeom>
            </p:spPr>
            <p:txBody>
              <a:bodyPr lIns="52250" tIns="52250" rIns="52250" bIns="52250" rtlCol="0" anchor="ctr"/>
              <a:lstStyle/>
              <a:p>
                <a:pPr algn="ctr">
                  <a:lnSpc>
                    <a:spcPts val="4759"/>
                  </a:lnSpc>
                </a:pPr>
                <a:r>
                  <a:rPr lang="en-US" sz="3399" b="1">
                    <a:solidFill>
                      <a:srgbClr val="127B22"/>
                    </a:solidFill>
                    <a:latin typeface="Canva Sans Bold"/>
                    <a:ea typeface="Canva Sans Bold"/>
                    <a:cs typeface="Canva Sans Bold"/>
                    <a:sym typeface="Canva Sans Bold"/>
                  </a:rPr>
                  <a:t>02</a:t>
                </a:r>
              </a:p>
            </p:txBody>
          </p:sp>
        </p:grpSp>
        <p:sp>
          <p:nvSpPr>
            <p:cNvPr id="13" name="TextBox 13"/>
            <p:cNvSpPr txBox="1"/>
            <p:nvPr/>
          </p:nvSpPr>
          <p:spPr>
            <a:xfrm>
              <a:off x="915378" y="394132"/>
              <a:ext cx="7866509" cy="764723"/>
            </a:xfrm>
            <a:prstGeom prst="rect">
              <a:avLst/>
            </a:prstGeom>
          </p:spPr>
          <p:txBody>
            <a:bodyPr lIns="0" tIns="0" rIns="0" bIns="0" rtlCol="0" anchor="t">
              <a:spAutoFit/>
            </a:bodyPr>
            <a:lstStyle/>
            <a:p>
              <a:pPr algn="ctr">
                <a:lnSpc>
                  <a:spcPts val="4480"/>
                </a:lnSpc>
              </a:pPr>
              <a:r>
                <a:rPr lang="en-US" sz="3200" b="1" spc="12">
                  <a:solidFill>
                    <a:srgbClr val="000000"/>
                  </a:solidFill>
                  <a:latin typeface="Arial Bold"/>
                  <a:ea typeface="Arial Bold"/>
                  <a:cs typeface="Arial Bold"/>
                  <a:sym typeface="Arial Bold"/>
                </a:rPr>
                <a:t>Managerial Aspirations</a:t>
              </a:r>
            </a:p>
          </p:txBody>
        </p:sp>
        <p:sp>
          <p:nvSpPr>
            <p:cNvPr id="14" name="TextBox 14"/>
            <p:cNvSpPr txBox="1"/>
            <p:nvPr/>
          </p:nvSpPr>
          <p:spPr>
            <a:xfrm>
              <a:off x="1703036" y="1275052"/>
              <a:ext cx="7881350" cy="4283521"/>
            </a:xfrm>
            <a:prstGeom prst="rect">
              <a:avLst/>
            </a:prstGeom>
          </p:spPr>
          <p:txBody>
            <a:bodyPr lIns="0" tIns="0" rIns="0" bIns="0" rtlCol="0" anchor="t">
              <a:spAutoFit/>
            </a:bodyPr>
            <a:lstStyle/>
            <a:p>
              <a:pPr algn="just">
                <a:lnSpc>
                  <a:spcPts val="3640"/>
                </a:lnSpc>
              </a:pPr>
              <a:r>
                <a:rPr lang="en-US" sz="2600">
                  <a:solidFill>
                    <a:srgbClr val="000000"/>
                  </a:solidFill>
                  <a:latin typeface="Arial"/>
                  <a:ea typeface="Arial"/>
                  <a:cs typeface="Arial"/>
                  <a:sym typeface="Arial"/>
                </a:rPr>
                <a:t>This section highlights Gen Z’s expectations around leadership, growth, and feedback. It sheds light on their preference for transparent communication, inclusive work environments, and strong mentorship from managers.</a:t>
              </a:r>
            </a:p>
          </p:txBody>
        </p:sp>
      </p:grpSp>
      <p:grpSp>
        <p:nvGrpSpPr>
          <p:cNvPr id="15" name="Group 15"/>
          <p:cNvGrpSpPr/>
          <p:nvPr/>
        </p:nvGrpSpPr>
        <p:grpSpPr>
          <a:xfrm>
            <a:off x="8497780" y="5036009"/>
            <a:ext cx="9017296" cy="3477354"/>
            <a:chOff x="0" y="0"/>
            <a:chExt cx="12023061" cy="4636472"/>
          </a:xfrm>
        </p:grpSpPr>
        <p:grpSp>
          <p:nvGrpSpPr>
            <p:cNvPr id="16" name="Group 16"/>
            <p:cNvGrpSpPr/>
            <p:nvPr/>
          </p:nvGrpSpPr>
          <p:grpSpPr>
            <a:xfrm>
              <a:off x="0" y="0"/>
              <a:ext cx="1723252" cy="1676812"/>
              <a:chOff x="0" y="0"/>
              <a:chExt cx="1002968" cy="975939"/>
            </a:xfrm>
          </p:grpSpPr>
          <p:sp>
            <p:nvSpPr>
              <p:cNvPr id="17" name="Freeform 17"/>
              <p:cNvSpPr/>
              <p:nvPr/>
            </p:nvSpPr>
            <p:spPr>
              <a:xfrm>
                <a:off x="0" y="0"/>
                <a:ext cx="1002968" cy="975939"/>
              </a:xfrm>
              <a:custGeom>
                <a:avLst/>
                <a:gdLst/>
                <a:ahLst/>
                <a:cxnLst/>
                <a:rect l="l" t="t" r="r" b="b"/>
                <a:pathLst>
                  <a:path w="1002968" h="975939">
                    <a:moveTo>
                      <a:pt x="501484" y="0"/>
                    </a:moveTo>
                    <a:cubicBezTo>
                      <a:pt x="224522" y="0"/>
                      <a:pt x="0" y="218471"/>
                      <a:pt x="0" y="487969"/>
                    </a:cubicBezTo>
                    <a:cubicBezTo>
                      <a:pt x="0" y="757468"/>
                      <a:pt x="224522" y="975939"/>
                      <a:pt x="501484" y="975939"/>
                    </a:cubicBezTo>
                    <a:cubicBezTo>
                      <a:pt x="778446" y="975939"/>
                      <a:pt x="1002968" y="757468"/>
                      <a:pt x="1002968" y="487969"/>
                    </a:cubicBezTo>
                    <a:cubicBezTo>
                      <a:pt x="1002968" y="218471"/>
                      <a:pt x="778446" y="0"/>
                      <a:pt x="501484" y="0"/>
                    </a:cubicBezTo>
                    <a:close/>
                  </a:path>
                </a:pathLst>
              </a:custGeom>
              <a:solidFill>
                <a:srgbClr val="EAD897"/>
              </a:solidFill>
            </p:spPr>
          </p:sp>
          <p:sp>
            <p:nvSpPr>
              <p:cNvPr id="18" name="TextBox 18"/>
              <p:cNvSpPr txBox="1"/>
              <p:nvPr/>
            </p:nvSpPr>
            <p:spPr>
              <a:xfrm>
                <a:off x="94028" y="24819"/>
                <a:ext cx="814912" cy="859625"/>
              </a:xfrm>
              <a:prstGeom prst="rect">
                <a:avLst/>
              </a:prstGeom>
            </p:spPr>
            <p:txBody>
              <a:bodyPr lIns="52250" tIns="52250" rIns="52250" bIns="52250" rtlCol="0" anchor="ctr"/>
              <a:lstStyle/>
              <a:p>
                <a:pPr algn="ctr">
                  <a:lnSpc>
                    <a:spcPts val="4759"/>
                  </a:lnSpc>
                </a:pPr>
                <a:r>
                  <a:rPr lang="en-US" sz="3399" b="1">
                    <a:solidFill>
                      <a:srgbClr val="127B22"/>
                    </a:solidFill>
                    <a:latin typeface="Canva Sans Bold"/>
                    <a:ea typeface="Canva Sans Bold"/>
                    <a:cs typeface="Canva Sans Bold"/>
                    <a:sym typeface="Canva Sans Bold"/>
                  </a:rPr>
                  <a:t>03</a:t>
                </a:r>
              </a:p>
            </p:txBody>
          </p:sp>
        </p:grpSp>
        <p:sp>
          <p:nvSpPr>
            <p:cNvPr id="19" name="TextBox 19"/>
            <p:cNvSpPr txBox="1"/>
            <p:nvPr/>
          </p:nvSpPr>
          <p:spPr>
            <a:xfrm>
              <a:off x="1931730" y="162818"/>
              <a:ext cx="5700554" cy="1513994"/>
            </a:xfrm>
            <a:prstGeom prst="rect">
              <a:avLst/>
            </a:prstGeom>
          </p:spPr>
          <p:txBody>
            <a:bodyPr lIns="0" tIns="0" rIns="0" bIns="0" rtlCol="0" anchor="t">
              <a:spAutoFit/>
            </a:bodyPr>
            <a:lstStyle/>
            <a:p>
              <a:pPr algn="l">
                <a:lnSpc>
                  <a:spcPts val="4480"/>
                </a:lnSpc>
              </a:pPr>
              <a:r>
                <a:rPr lang="en-US" sz="3200" b="1" spc="12">
                  <a:solidFill>
                    <a:srgbClr val="000000"/>
                  </a:solidFill>
                  <a:latin typeface="Arial Bold"/>
                  <a:ea typeface="Arial Bold"/>
                  <a:cs typeface="Arial Bold"/>
                  <a:sym typeface="Arial Bold"/>
                </a:rPr>
                <a:t>Learning &amp; Work-Life </a:t>
              </a:r>
            </a:p>
            <a:p>
              <a:pPr algn="l">
                <a:lnSpc>
                  <a:spcPts val="4480"/>
                </a:lnSpc>
              </a:pPr>
              <a:r>
                <a:rPr lang="en-US" sz="3200" b="1" spc="12">
                  <a:solidFill>
                    <a:srgbClr val="000000"/>
                  </a:solidFill>
                  <a:latin typeface="Arial Bold"/>
                  <a:ea typeface="Arial Bold"/>
                  <a:cs typeface="Arial Bold"/>
                  <a:sym typeface="Arial Bold"/>
                </a:rPr>
                <a:t>Balance of Gen Z</a:t>
              </a:r>
            </a:p>
          </p:txBody>
        </p:sp>
        <p:sp>
          <p:nvSpPr>
            <p:cNvPr id="20" name="TextBox 20"/>
            <p:cNvSpPr txBox="1"/>
            <p:nvPr/>
          </p:nvSpPr>
          <p:spPr>
            <a:xfrm>
              <a:off x="1931730" y="1572037"/>
              <a:ext cx="10091331" cy="3064435"/>
            </a:xfrm>
            <a:prstGeom prst="rect">
              <a:avLst/>
            </a:prstGeom>
          </p:spPr>
          <p:txBody>
            <a:bodyPr lIns="0" tIns="0" rIns="0" bIns="0" rtlCol="0" anchor="t">
              <a:spAutoFit/>
            </a:bodyPr>
            <a:lstStyle/>
            <a:p>
              <a:pPr algn="just">
                <a:lnSpc>
                  <a:spcPts val="3640"/>
                </a:lnSpc>
              </a:pPr>
              <a:r>
                <a:rPr lang="en-US" sz="2600">
                  <a:solidFill>
                    <a:srgbClr val="000000"/>
                  </a:solidFill>
                  <a:latin typeface="Arial"/>
                  <a:ea typeface="Arial"/>
                  <a:cs typeface="Arial"/>
                  <a:sym typeface="Arial"/>
                </a:rPr>
                <a:t>This section delves into Gen Z’s priorities around continuous learning opportunities and maintaining a healthy balance between work and personal life. It reflects their emphasis on flexibility, well-being, and skill development.</a:t>
              </a:r>
            </a:p>
          </p:txBody>
        </p:sp>
      </p:grpSp>
      <p:grpSp>
        <p:nvGrpSpPr>
          <p:cNvPr id="21" name="Group 21"/>
          <p:cNvGrpSpPr/>
          <p:nvPr/>
        </p:nvGrpSpPr>
        <p:grpSpPr>
          <a:xfrm>
            <a:off x="10220079" y="412072"/>
            <a:ext cx="7294998" cy="4669686"/>
            <a:chOff x="0" y="0"/>
            <a:chExt cx="9726664" cy="6226248"/>
          </a:xfrm>
        </p:grpSpPr>
        <p:grpSp>
          <p:nvGrpSpPr>
            <p:cNvPr id="22" name="Group 22"/>
            <p:cNvGrpSpPr/>
            <p:nvPr/>
          </p:nvGrpSpPr>
          <p:grpSpPr>
            <a:xfrm>
              <a:off x="515329" y="462321"/>
              <a:ext cx="9211335" cy="5763927"/>
              <a:chOff x="0" y="0"/>
              <a:chExt cx="1298936" cy="812800"/>
            </a:xfrm>
          </p:grpSpPr>
          <p:sp>
            <p:nvSpPr>
              <p:cNvPr id="23" name="Freeform 23"/>
              <p:cNvSpPr/>
              <p:nvPr/>
            </p:nvSpPr>
            <p:spPr>
              <a:xfrm>
                <a:off x="0" y="0"/>
                <a:ext cx="1298936" cy="812800"/>
              </a:xfrm>
              <a:custGeom>
                <a:avLst/>
                <a:gdLst/>
                <a:ahLst/>
                <a:cxnLst/>
                <a:rect l="l" t="t" r="r" b="b"/>
                <a:pathLst>
                  <a:path w="1298936" h="812800">
                    <a:moveTo>
                      <a:pt x="0" y="0"/>
                    </a:moveTo>
                    <a:lnTo>
                      <a:pt x="1298936" y="0"/>
                    </a:lnTo>
                    <a:lnTo>
                      <a:pt x="1298936" y="812800"/>
                    </a:lnTo>
                    <a:lnTo>
                      <a:pt x="0" y="812800"/>
                    </a:lnTo>
                    <a:close/>
                  </a:path>
                </a:pathLst>
              </a:custGeom>
              <a:solidFill>
                <a:srgbClr val="127B22"/>
              </a:solidFill>
              <a:ln w="12700" cap="sq">
                <a:solidFill>
                  <a:srgbClr val="000000"/>
                </a:solidFill>
                <a:prstDash val="solid"/>
                <a:miter/>
              </a:ln>
            </p:spPr>
          </p:sp>
        </p:grpSp>
        <p:grpSp>
          <p:nvGrpSpPr>
            <p:cNvPr id="24" name="Group 24"/>
            <p:cNvGrpSpPr/>
            <p:nvPr/>
          </p:nvGrpSpPr>
          <p:grpSpPr>
            <a:xfrm>
              <a:off x="0" y="0"/>
              <a:ext cx="9211335" cy="5763927"/>
              <a:chOff x="0" y="0"/>
              <a:chExt cx="1298936" cy="812800"/>
            </a:xfrm>
          </p:grpSpPr>
          <p:sp>
            <p:nvSpPr>
              <p:cNvPr id="25" name="Freeform 25"/>
              <p:cNvSpPr/>
              <p:nvPr/>
            </p:nvSpPr>
            <p:spPr>
              <a:xfrm>
                <a:off x="0" y="0"/>
                <a:ext cx="1298936" cy="812800"/>
              </a:xfrm>
              <a:custGeom>
                <a:avLst/>
                <a:gdLst/>
                <a:ahLst/>
                <a:cxnLst/>
                <a:rect l="l" t="t" r="r" b="b"/>
                <a:pathLst>
                  <a:path w="1298936" h="812800">
                    <a:moveTo>
                      <a:pt x="0" y="0"/>
                    </a:moveTo>
                    <a:lnTo>
                      <a:pt x="1298936" y="0"/>
                    </a:lnTo>
                    <a:lnTo>
                      <a:pt x="1298936" y="812800"/>
                    </a:lnTo>
                    <a:lnTo>
                      <a:pt x="0" y="812800"/>
                    </a:lnTo>
                    <a:close/>
                  </a:path>
                </a:pathLst>
              </a:custGeom>
              <a:blipFill>
                <a:blip r:embed="rId2"/>
                <a:stretch>
                  <a:fillRect t="-3577" b="-3577"/>
                </a:stretch>
              </a:blipFill>
            </p:spPr>
          </p:sp>
        </p:grpSp>
      </p:grpSp>
      <p:grpSp>
        <p:nvGrpSpPr>
          <p:cNvPr id="26" name="Group 26"/>
          <p:cNvGrpSpPr/>
          <p:nvPr/>
        </p:nvGrpSpPr>
        <p:grpSpPr>
          <a:xfrm>
            <a:off x="16415968" y="9258300"/>
            <a:ext cx="1338811" cy="669405"/>
            <a:chOff x="0" y="0"/>
            <a:chExt cx="1785081" cy="892540"/>
          </a:xfrm>
        </p:grpSpPr>
        <p:grpSp>
          <p:nvGrpSpPr>
            <p:cNvPr id="27" name="Group 27"/>
            <p:cNvGrpSpPr/>
            <p:nvPr/>
          </p:nvGrpSpPr>
          <p:grpSpPr>
            <a:xfrm>
              <a:off x="0" y="0"/>
              <a:ext cx="1785081" cy="892540"/>
              <a:chOff x="0" y="0"/>
              <a:chExt cx="812800" cy="406400"/>
            </a:xfrm>
          </p:grpSpPr>
          <p:sp>
            <p:nvSpPr>
              <p:cNvPr id="28" name="Freeform 2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29" name="TextBox 29"/>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30" name="AutoShape 30"/>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382" y="3200263"/>
            <a:ext cx="15339350" cy="1821011"/>
          </a:xfrm>
          <a:prstGeom prst="rect">
            <a:avLst/>
          </a:prstGeom>
        </p:spPr>
        <p:txBody>
          <a:bodyPr wrap="square" lIns="0" tIns="0" rIns="0" bIns="0" rtlCol="0" anchor="t">
            <a:spAutoFit/>
          </a:bodyPr>
          <a:lstStyle/>
          <a:p>
            <a:pPr algn="ctr">
              <a:lnSpc>
                <a:spcPts val="14247"/>
              </a:lnSpc>
            </a:pPr>
            <a:r>
              <a:rPr lang="en-US" sz="10176" b="1" dirty="0">
                <a:solidFill>
                  <a:srgbClr val="127B22"/>
                </a:solidFill>
                <a:latin typeface="Arial Bold"/>
                <a:ea typeface="Arial Bold"/>
                <a:cs typeface="Arial Bold"/>
                <a:sym typeface="Arial Bold"/>
              </a:rPr>
              <a:t>PROBLEM STATEMENT</a:t>
            </a:r>
          </a:p>
        </p:txBody>
      </p:sp>
      <p:grpSp>
        <p:nvGrpSpPr>
          <p:cNvPr id="3" name="Group 3"/>
          <p:cNvGrpSpPr/>
          <p:nvPr/>
        </p:nvGrpSpPr>
        <p:grpSpPr>
          <a:xfrm>
            <a:off x="16415968" y="9258300"/>
            <a:ext cx="1338811" cy="669405"/>
            <a:chOff x="0" y="0"/>
            <a:chExt cx="1785081" cy="892540"/>
          </a:xfrm>
        </p:grpSpPr>
        <p:grpSp>
          <p:nvGrpSpPr>
            <p:cNvPr id="4" name="Group 4"/>
            <p:cNvGrpSpPr/>
            <p:nvPr/>
          </p:nvGrpSpPr>
          <p:grpSpPr>
            <a:xfrm>
              <a:off x="0" y="0"/>
              <a:ext cx="1785081" cy="892540"/>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 name="TextBox 6"/>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7" name="AutoShape 7"/>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67" name="Group 66"/>
          <p:cNvGrpSpPr/>
          <p:nvPr/>
        </p:nvGrpSpPr>
        <p:grpSpPr>
          <a:xfrm>
            <a:off x="9476435" y="1514702"/>
            <a:ext cx="2618989" cy="3522583"/>
            <a:chOff x="9476435" y="1514702"/>
            <a:chExt cx="2618989" cy="3522583"/>
          </a:xfrm>
        </p:grpSpPr>
        <p:grpSp>
          <p:nvGrpSpPr>
            <p:cNvPr id="12" name="Group 12"/>
            <p:cNvGrpSpPr/>
            <p:nvPr/>
          </p:nvGrpSpPr>
          <p:grpSpPr>
            <a:xfrm>
              <a:off x="9558226" y="1764791"/>
              <a:ext cx="2521535" cy="3272494"/>
              <a:chOff x="0" y="0"/>
              <a:chExt cx="774517" cy="1005182"/>
            </a:xfrm>
          </p:grpSpPr>
          <p:sp>
            <p:nvSpPr>
              <p:cNvPr id="13" name="Freeform 13"/>
              <p:cNvSpPr/>
              <p:nvPr/>
            </p:nvSpPr>
            <p:spPr>
              <a:xfrm>
                <a:off x="0" y="0"/>
                <a:ext cx="774517" cy="1005182"/>
              </a:xfrm>
              <a:custGeom>
                <a:avLst/>
                <a:gdLst/>
                <a:ahLst/>
                <a:cxnLst/>
                <a:rect l="l" t="t" r="r" b="b"/>
                <a:pathLst>
                  <a:path w="774517" h="1005182">
                    <a:moveTo>
                      <a:pt x="165339" y="0"/>
                    </a:moveTo>
                    <a:lnTo>
                      <a:pt x="609178" y="0"/>
                    </a:lnTo>
                    <a:cubicBezTo>
                      <a:pt x="700492" y="0"/>
                      <a:pt x="774517" y="74025"/>
                      <a:pt x="774517" y="165339"/>
                    </a:cubicBezTo>
                    <a:lnTo>
                      <a:pt x="774517" y="839843"/>
                    </a:lnTo>
                    <a:cubicBezTo>
                      <a:pt x="774517" y="883693"/>
                      <a:pt x="757097" y="925748"/>
                      <a:pt x="726090" y="956755"/>
                    </a:cubicBezTo>
                    <a:cubicBezTo>
                      <a:pt x="695083" y="987762"/>
                      <a:pt x="653028" y="1005182"/>
                      <a:pt x="609178" y="1005182"/>
                    </a:cubicBezTo>
                    <a:lnTo>
                      <a:pt x="165339" y="1005182"/>
                    </a:lnTo>
                    <a:cubicBezTo>
                      <a:pt x="121489" y="1005182"/>
                      <a:pt x="79434" y="987762"/>
                      <a:pt x="48427" y="956755"/>
                    </a:cubicBezTo>
                    <a:cubicBezTo>
                      <a:pt x="17420" y="925748"/>
                      <a:pt x="0" y="883693"/>
                      <a:pt x="0" y="839843"/>
                    </a:cubicBezTo>
                    <a:lnTo>
                      <a:pt x="0" y="165339"/>
                    </a:lnTo>
                    <a:cubicBezTo>
                      <a:pt x="0" y="121489"/>
                      <a:pt x="17420" y="79434"/>
                      <a:pt x="48427" y="48427"/>
                    </a:cubicBezTo>
                    <a:cubicBezTo>
                      <a:pt x="79434" y="17420"/>
                      <a:pt x="121489" y="0"/>
                      <a:pt x="165339" y="0"/>
                    </a:cubicBezTo>
                    <a:close/>
                  </a:path>
                </a:pathLst>
              </a:custGeom>
              <a:solidFill>
                <a:srgbClr val="FFFFFF"/>
              </a:solidFill>
              <a:ln w="76200" cap="rnd">
                <a:solidFill>
                  <a:srgbClr val="FFFFFF"/>
                </a:solidFill>
                <a:prstDash val="solid"/>
                <a:round/>
              </a:ln>
            </p:spPr>
          </p:sp>
          <p:sp>
            <p:nvSpPr>
              <p:cNvPr id="14" name="TextBox 14"/>
              <p:cNvSpPr txBox="1"/>
              <p:nvPr/>
            </p:nvSpPr>
            <p:spPr>
              <a:xfrm>
                <a:off x="0" y="-28575"/>
                <a:ext cx="774517" cy="1033757"/>
              </a:xfrm>
              <a:prstGeom prst="rect">
                <a:avLst/>
              </a:prstGeom>
            </p:spPr>
            <p:txBody>
              <a:bodyPr lIns="49341" tIns="49341" rIns="49341" bIns="49341" rtlCol="0" anchor="ctr"/>
              <a:lstStyle/>
              <a:p>
                <a:pPr marL="0" lvl="0" indent="0" algn="ctr">
                  <a:lnSpc>
                    <a:spcPts val="2519"/>
                  </a:lnSpc>
                  <a:spcBef>
                    <a:spcPct val="0"/>
                  </a:spcBef>
                </a:pPr>
                <a:endParaRPr/>
              </a:p>
            </p:txBody>
          </p:sp>
        </p:grpSp>
        <p:grpSp>
          <p:nvGrpSpPr>
            <p:cNvPr id="66" name="Group 65"/>
            <p:cNvGrpSpPr/>
            <p:nvPr/>
          </p:nvGrpSpPr>
          <p:grpSpPr>
            <a:xfrm>
              <a:off x="9476435" y="1514702"/>
              <a:ext cx="2618989" cy="3168258"/>
              <a:chOff x="9476435" y="1514702"/>
              <a:chExt cx="2618989" cy="3168258"/>
            </a:xfrm>
          </p:grpSpPr>
          <p:grpSp>
            <p:nvGrpSpPr>
              <p:cNvPr id="15" name="Group 15"/>
              <p:cNvGrpSpPr/>
              <p:nvPr/>
            </p:nvGrpSpPr>
            <p:grpSpPr>
              <a:xfrm>
                <a:off x="9537481" y="1514702"/>
                <a:ext cx="2557943" cy="743686"/>
                <a:chOff x="-75445" y="0"/>
                <a:chExt cx="11491245" cy="3340916"/>
              </a:xfrm>
            </p:grpSpPr>
            <p:sp>
              <p:nvSpPr>
                <p:cNvPr id="16" name="Freeform 16"/>
                <p:cNvSpPr/>
                <p:nvPr/>
              </p:nvSpPr>
              <p:spPr>
                <a:xfrm>
                  <a:off x="-75445" y="0"/>
                  <a:ext cx="11491245" cy="3340916"/>
                </a:xfrm>
                <a:custGeom>
                  <a:avLst/>
                  <a:gdLst/>
                  <a:ahLst/>
                  <a:cxnLst/>
                  <a:rect l="l" t="t" r="r" b="b"/>
                  <a:pathLst>
                    <a:path w="11327687" h="3340916">
                      <a:moveTo>
                        <a:pt x="11327687" y="3340916"/>
                      </a:moveTo>
                      <a:lnTo>
                        <a:pt x="0" y="3340916"/>
                      </a:lnTo>
                      <a:cubicBezTo>
                        <a:pt x="0" y="1495782"/>
                        <a:pt x="2535793" y="0"/>
                        <a:pt x="5663843" y="0"/>
                      </a:cubicBezTo>
                      <a:cubicBezTo>
                        <a:pt x="8791894" y="0"/>
                        <a:pt x="11327687" y="1495782"/>
                        <a:pt x="11327687" y="3340916"/>
                      </a:cubicBezTo>
                      <a:close/>
                    </a:path>
                  </a:pathLst>
                </a:custGeom>
                <a:solidFill>
                  <a:srgbClr val="127B22"/>
                </a:solidFill>
                <a:ln w="12700">
                  <a:solidFill>
                    <a:srgbClr val="000000"/>
                  </a:solidFill>
                </a:ln>
              </p:spPr>
            </p:sp>
          </p:grpSp>
          <p:sp>
            <p:nvSpPr>
              <p:cNvPr id="17" name="Freeform 17"/>
              <p:cNvSpPr/>
              <p:nvPr/>
            </p:nvSpPr>
            <p:spPr>
              <a:xfrm>
                <a:off x="10456441" y="2349134"/>
                <a:ext cx="602457" cy="543037"/>
              </a:xfrm>
              <a:custGeom>
                <a:avLst/>
                <a:gdLst/>
                <a:ahLst/>
                <a:cxnLst/>
                <a:rect l="l" t="t" r="r" b="b"/>
                <a:pathLst>
                  <a:path w="803276" h="724049">
                    <a:moveTo>
                      <a:pt x="0" y="0"/>
                    </a:moveTo>
                    <a:lnTo>
                      <a:pt x="803276" y="0"/>
                    </a:lnTo>
                    <a:lnTo>
                      <a:pt x="803276" y="724049"/>
                    </a:lnTo>
                    <a:lnTo>
                      <a:pt x="0" y="724049"/>
                    </a:lnTo>
                    <a:lnTo>
                      <a:pt x="0" y="0"/>
                    </a:lnTo>
                    <a:close/>
                  </a:path>
                </a:pathLst>
              </a:custGeom>
              <a:blipFill>
                <a:blip r:embed="rId2"/>
                <a:stretch>
                  <a:fillRect t="-5471" b="-5471"/>
                </a:stretch>
              </a:blipFill>
            </p:spPr>
          </p:sp>
          <p:sp>
            <p:nvSpPr>
              <p:cNvPr id="18" name="TextBox 18"/>
              <p:cNvSpPr txBox="1"/>
              <p:nvPr/>
            </p:nvSpPr>
            <p:spPr>
              <a:xfrm>
                <a:off x="9476435" y="2935295"/>
                <a:ext cx="2521535" cy="365962"/>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When</a:t>
                </a:r>
              </a:p>
            </p:txBody>
          </p:sp>
          <p:sp>
            <p:nvSpPr>
              <p:cNvPr id="19" name="TextBox 19"/>
              <p:cNvSpPr txBox="1"/>
              <p:nvPr/>
            </p:nvSpPr>
            <p:spPr>
              <a:xfrm>
                <a:off x="9723699" y="3246687"/>
                <a:ext cx="2219641" cy="1436273"/>
              </a:xfrm>
              <a:prstGeom prst="rect">
                <a:avLst/>
              </a:prstGeom>
            </p:spPr>
            <p:txBody>
              <a:bodyPr lIns="0" tIns="0" rIns="0" bIns="0" rtlCol="0" anchor="t">
                <a:spAutoFit/>
              </a:bodyPr>
              <a:lstStyle/>
              <a:p>
                <a:pPr algn="l">
                  <a:lnSpc>
                    <a:spcPts val="1947"/>
                  </a:lnSpc>
                </a:pPr>
                <a:r>
                  <a:rPr lang="en-US" sz="1391">
                    <a:solidFill>
                      <a:srgbClr val="000000"/>
                    </a:solidFill>
                    <a:latin typeface="Arial"/>
                    <a:ea typeface="Arial"/>
                    <a:cs typeface="Arial"/>
                    <a:sym typeface="Arial"/>
                  </a:rPr>
                  <a:t>The time to act is now, as Gen Z forms a growing portion of the workforce and is already influencing hiring practices, workplace culture, and policy changes.</a:t>
                </a:r>
              </a:p>
            </p:txBody>
          </p:sp>
        </p:grpSp>
      </p:grpSp>
      <p:grpSp>
        <p:nvGrpSpPr>
          <p:cNvPr id="65" name="Group 64"/>
          <p:cNvGrpSpPr/>
          <p:nvPr/>
        </p:nvGrpSpPr>
        <p:grpSpPr>
          <a:xfrm>
            <a:off x="6477892" y="1523126"/>
            <a:ext cx="2617545" cy="3523193"/>
            <a:chOff x="6477892" y="1523126"/>
            <a:chExt cx="2617545" cy="3523193"/>
          </a:xfrm>
        </p:grpSpPr>
        <p:grpSp>
          <p:nvGrpSpPr>
            <p:cNvPr id="21" name="Group 21"/>
            <p:cNvGrpSpPr/>
            <p:nvPr/>
          </p:nvGrpSpPr>
          <p:grpSpPr>
            <a:xfrm>
              <a:off x="6521584" y="1773825"/>
              <a:ext cx="2573853" cy="3272494"/>
              <a:chOff x="0" y="0"/>
              <a:chExt cx="790587" cy="1005182"/>
            </a:xfrm>
          </p:grpSpPr>
          <p:sp>
            <p:nvSpPr>
              <p:cNvPr id="22" name="Freeform 22"/>
              <p:cNvSpPr/>
              <p:nvPr/>
            </p:nvSpPr>
            <p:spPr>
              <a:xfrm>
                <a:off x="0" y="0"/>
                <a:ext cx="790587" cy="1005182"/>
              </a:xfrm>
              <a:custGeom>
                <a:avLst/>
                <a:gdLst/>
                <a:ahLst/>
                <a:cxnLst/>
                <a:rect l="l" t="t" r="r" b="b"/>
                <a:pathLst>
                  <a:path w="790587" h="1005182">
                    <a:moveTo>
                      <a:pt x="183483" y="0"/>
                    </a:moveTo>
                    <a:lnTo>
                      <a:pt x="607104" y="0"/>
                    </a:lnTo>
                    <a:cubicBezTo>
                      <a:pt x="708439" y="0"/>
                      <a:pt x="790587" y="82148"/>
                      <a:pt x="790587" y="183483"/>
                    </a:cubicBezTo>
                    <a:lnTo>
                      <a:pt x="790587" y="821699"/>
                    </a:lnTo>
                    <a:cubicBezTo>
                      <a:pt x="790587" y="870362"/>
                      <a:pt x="771256" y="917032"/>
                      <a:pt x="736846" y="951441"/>
                    </a:cubicBezTo>
                    <a:cubicBezTo>
                      <a:pt x="702436" y="985851"/>
                      <a:pt x="655767" y="1005182"/>
                      <a:pt x="607104" y="1005182"/>
                    </a:cubicBezTo>
                    <a:lnTo>
                      <a:pt x="183483" y="1005182"/>
                    </a:lnTo>
                    <a:cubicBezTo>
                      <a:pt x="82148" y="1005182"/>
                      <a:pt x="0" y="923034"/>
                      <a:pt x="0" y="821699"/>
                    </a:cubicBezTo>
                    <a:lnTo>
                      <a:pt x="0" y="183483"/>
                    </a:lnTo>
                    <a:cubicBezTo>
                      <a:pt x="0" y="134820"/>
                      <a:pt x="19331" y="88150"/>
                      <a:pt x="53741" y="53741"/>
                    </a:cubicBezTo>
                    <a:cubicBezTo>
                      <a:pt x="88150" y="19331"/>
                      <a:pt x="134820" y="0"/>
                      <a:pt x="183483" y="0"/>
                    </a:cubicBezTo>
                    <a:close/>
                  </a:path>
                </a:pathLst>
              </a:custGeom>
              <a:solidFill>
                <a:srgbClr val="FFFFFF"/>
              </a:solidFill>
              <a:ln w="76200" cap="rnd">
                <a:solidFill>
                  <a:srgbClr val="FFFFFF"/>
                </a:solidFill>
                <a:prstDash val="solid"/>
                <a:round/>
              </a:ln>
            </p:spPr>
          </p:sp>
          <p:sp>
            <p:nvSpPr>
              <p:cNvPr id="23" name="TextBox 23"/>
              <p:cNvSpPr txBox="1"/>
              <p:nvPr/>
            </p:nvSpPr>
            <p:spPr>
              <a:xfrm>
                <a:off x="0" y="-28575"/>
                <a:ext cx="790587" cy="1033757"/>
              </a:xfrm>
              <a:prstGeom prst="rect">
                <a:avLst/>
              </a:prstGeom>
            </p:spPr>
            <p:txBody>
              <a:bodyPr lIns="43558" tIns="43558" rIns="43558" bIns="43558" rtlCol="0" anchor="ctr"/>
              <a:lstStyle/>
              <a:p>
                <a:pPr marL="0" lvl="0" indent="0" algn="ctr">
                  <a:lnSpc>
                    <a:spcPts val="2519"/>
                  </a:lnSpc>
                  <a:spcBef>
                    <a:spcPct val="0"/>
                  </a:spcBef>
                </a:pPr>
                <a:endParaRPr/>
              </a:p>
            </p:txBody>
          </p:sp>
        </p:grpSp>
        <p:grpSp>
          <p:nvGrpSpPr>
            <p:cNvPr id="64" name="Group 63"/>
            <p:cNvGrpSpPr/>
            <p:nvPr/>
          </p:nvGrpSpPr>
          <p:grpSpPr>
            <a:xfrm>
              <a:off x="6477892" y="1523126"/>
              <a:ext cx="2614836" cy="3014063"/>
              <a:chOff x="6477892" y="1523126"/>
              <a:chExt cx="2614836" cy="3014063"/>
            </a:xfrm>
          </p:grpSpPr>
          <p:grpSp>
            <p:nvGrpSpPr>
              <p:cNvPr id="24" name="Group 24"/>
              <p:cNvGrpSpPr/>
              <p:nvPr/>
            </p:nvGrpSpPr>
            <p:grpSpPr>
              <a:xfrm>
                <a:off x="6491641" y="1523126"/>
                <a:ext cx="2601087" cy="743686"/>
                <a:chOff x="0" y="0"/>
                <a:chExt cx="11562714" cy="3340916"/>
              </a:xfrm>
            </p:grpSpPr>
            <p:sp>
              <p:nvSpPr>
                <p:cNvPr id="25" name="Freeform 25"/>
                <p:cNvSpPr/>
                <p:nvPr/>
              </p:nvSpPr>
              <p:spPr>
                <a:xfrm>
                  <a:off x="0" y="0"/>
                  <a:ext cx="11562714" cy="3340916"/>
                </a:xfrm>
                <a:custGeom>
                  <a:avLst/>
                  <a:gdLst/>
                  <a:ahLst/>
                  <a:cxnLst/>
                  <a:rect l="l" t="t" r="r" b="b"/>
                  <a:pathLst>
                    <a:path w="11562714" h="3340916">
                      <a:moveTo>
                        <a:pt x="11562714" y="3340916"/>
                      </a:moveTo>
                      <a:lnTo>
                        <a:pt x="0" y="3340916"/>
                      </a:lnTo>
                      <a:cubicBezTo>
                        <a:pt x="0" y="1495782"/>
                        <a:pt x="2588406" y="0"/>
                        <a:pt x="5781357" y="0"/>
                      </a:cubicBezTo>
                      <a:cubicBezTo>
                        <a:pt x="8974309" y="0"/>
                        <a:pt x="11562714" y="1495782"/>
                        <a:pt x="11562714" y="3340916"/>
                      </a:cubicBezTo>
                      <a:close/>
                    </a:path>
                  </a:pathLst>
                </a:custGeom>
                <a:solidFill>
                  <a:srgbClr val="127B22"/>
                </a:solidFill>
                <a:ln w="12700">
                  <a:solidFill>
                    <a:srgbClr val="000000"/>
                  </a:solidFill>
                </a:ln>
              </p:spPr>
            </p:sp>
          </p:grpSp>
          <p:sp>
            <p:nvSpPr>
              <p:cNvPr id="26" name="Freeform 26"/>
              <p:cNvSpPr/>
              <p:nvPr/>
            </p:nvSpPr>
            <p:spPr>
              <a:xfrm>
                <a:off x="7453035" y="2362851"/>
                <a:ext cx="664551" cy="577634"/>
              </a:xfrm>
              <a:custGeom>
                <a:avLst/>
                <a:gdLst/>
                <a:ahLst/>
                <a:cxnLst/>
                <a:rect l="l" t="t" r="r" b="b"/>
                <a:pathLst>
                  <a:path w="886068" h="770178">
                    <a:moveTo>
                      <a:pt x="0" y="0"/>
                    </a:moveTo>
                    <a:lnTo>
                      <a:pt x="886068" y="0"/>
                    </a:lnTo>
                    <a:lnTo>
                      <a:pt x="886068" y="770178"/>
                    </a:lnTo>
                    <a:lnTo>
                      <a:pt x="0" y="770178"/>
                    </a:lnTo>
                    <a:lnTo>
                      <a:pt x="0" y="0"/>
                    </a:lnTo>
                    <a:close/>
                  </a:path>
                </a:pathLst>
              </a:custGeom>
              <a:blipFill>
                <a:blip r:embed="rId3"/>
                <a:stretch>
                  <a:fillRect t="-7523" b="-7523"/>
                </a:stretch>
              </a:blipFill>
            </p:spPr>
          </p:sp>
          <p:sp>
            <p:nvSpPr>
              <p:cNvPr id="27" name="TextBox 27"/>
              <p:cNvSpPr txBox="1"/>
              <p:nvPr/>
            </p:nvSpPr>
            <p:spPr>
              <a:xfrm>
                <a:off x="6477892" y="2944329"/>
                <a:ext cx="2614836" cy="365962"/>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Where</a:t>
                </a:r>
              </a:p>
            </p:txBody>
          </p:sp>
          <p:sp>
            <p:nvSpPr>
              <p:cNvPr id="28" name="TextBox 28"/>
              <p:cNvSpPr txBox="1"/>
              <p:nvPr/>
            </p:nvSpPr>
            <p:spPr>
              <a:xfrm>
                <a:off x="6736148" y="3339041"/>
                <a:ext cx="2016312" cy="1198148"/>
              </a:xfrm>
              <a:prstGeom prst="rect">
                <a:avLst/>
              </a:prstGeom>
            </p:spPr>
            <p:txBody>
              <a:bodyPr lIns="0" tIns="0" rIns="0" bIns="0" rtlCol="0" anchor="t">
                <a:spAutoFit/>
              </a:bodyPr>
              <a:lstStyle/>
              <a:p>
                <a:pPr algn="l">
                  <a:lnSpc>
                    <a:spcPts val="1947"/>
                  </a:lnSpc>
                </a:pPr>
                <a:r>
                  <a:rPr lang="en-US" sz="1391">
                    <a:solidFill>
                      <a:srgbClr val="000000"/>
                    </a:solidFill>
                    <a:latin typeface="Arial"/>
                    <a:ea typeface="Arial"/>
                    <a:cs typeface="Arial"/>
                    <a:sym typeface="Arial"/>
                  </a:rPr>
                  <a:t>Gen Z is impacting a broad range of industries—from corporate and startups to creative and tech fields</a:t>
                </a:r>
              </a:p>
            </p:txBody>
          </p:sp>
        </p:grpSp>
      </p:grpSp>
      <p:grpSp>
        <p:nvGrpSpPr>
          <p:cNvPr id="30" name="Group 30"/>
          <p:cNvGrpSpPr/>
          <p:nvPr/>
        </p:nvGrpSpPr>
        <p:grpSpPr>
          <a:xfrm>
            <a:off x="3460640" y="1755266"/>
            <a:ext cx="2641124" cy="3272494"/>
            <a:chOff x="0" y="0"/>
            <a:chExt cx="811250" cy="1005182"/>
          </a:xfrm>
        </p:grpSpPr>
        <p:sp>
          <p:nvSpPr>
            <p:cNvPr id="31" name="Freeform 31"/>
            <p:cNvSpPr/>
            <p:nvPr/>
          </p:nvSpPr>
          <p:spPr>
            <a:xfrm>
              <a:off x="0" y="0"/>
              <a:ext cx="811250" cy="1005182"/>
            </a:xfrm>
            <a:custGeom>
              <a:avLst/>
              <a:gdLst/>
              <a:ahLst/>
              <a:cxnLst/>
              <a:rect l="l" t="t" r="r" b="b"/>
              <a:pathLst>
                <a:path w="811250" h="1005182">
                  <a:moveTo>
                    <a:pt x="157853" y="0"/>
                  </a:moveTo>
                  <a:lnTo>
                    <a:pt x="653397" y="0"/>
                  </a:lnTo>
                  <a:cubicBezTo>
                    <a:pt x="695262" y="0"/>
                    <a:pt x="735413" y="16631"/>
                    <a:pt x="765016" y="46234"/>
                  </a:cubicBezTo>
                  <a:cubicBezTo>
                    <a:pt x="794619" y="75837"/>
                    <a:pt x="811250" y="115988"/>
                    <a:pt x="811250" y="157853"/>
                  </a:cubicBezTo>
                  <a:lnTo>
                    <a:pt x="811250" y="847329"/>
                  </a:lnTo>
                  <a:cubicBezTo>
                    <a:pt x="811250" y="889194"/>
                    <a:pt x="794619" y="929345"/>
                    <a:pt x="765016" y="958948"/>
                  </a:cubicBezTo>
                  <a:cubicBezTo>
                    <a:pt x="735413" y="988551"/>
                    <a:pt x="695262" y="1005182"/>
                    <a:pt x="653397" y="1005182"/>
                  </a:cubicBezTo>
                  <a:lnTo>
                    <a:pt x="157853" y="1005182"/>
                  </a:lnTo>
                  <a:cubicBezTo>
                    <a:pt x="115988" y="1005182"/>
                    <a:pt x="75837" y="988551"/>
                    <a:pt x="46234" y="958948"/>
                  </a:cubicBezTo>
                  <a:cubicBezTo>
                    <a:pt x="16631" y="929345"/>
                    <a:pt x="0" y="889194"/>
                    <a:pt x="0" y="847329"/>
                  </a:cubicBezTo>
                  <a:lnTo>
                    <a:pt x="0" y="157853"/>
                  </a:lnTo>
                  <a:cubicBezTo>
                    <a:pt x="0" y="115988"/>
                    <a:pt x="16631" y="75837"/>
                    <a:pt x="46234" y="46234"/>
                  </a:cubicBezTo>
                  <a:cubicBezTo>
                    <a:pt x="75837" y="16631"/>
                    <a:pt x="115988" y="0"/>
                    <a:pt x="157853" y="0"/>
                  </a:cubicBezTo>
                  <a:close/>
                </a:path>
              </a:pathLst>
            </a:custGeom>
            <a:solidFill>
              <a:srgbClr val="FFFFFF"/>
            </a:solidFill>
            <a:ln w="76200" cap="rnd">
              <a:solidFill>
                <a:srgbClr val="FFFFFF"/>
              </a:solidFill>
              <a:prstDash val="solid"/>
              <a:round/>
            </a:ln>
          </p:spPr>
        </p:sp>
        <p:sp>
          <p:nvSpPr>
            <p:cNvPr id="32" name="TextBox 32"/>
            <p:cNvSpPr txBox="1"/>
            <p:nvPr/>
          </p:nvSpPr>
          <p:spPr>
            <a:xfrm>
              <a:off x="0" y="-28575"/>
              <a:ext cx="811250" cy="1033757"/>
            </a:xfrm>
            <a:prstGeom prst="rect">
              <a:avLst/>
            </a:prstGeom>
          </p:spPr>
          <p:txBody>
            <a:bodyPr lIns="49341" tIns="49341" rIns="49341" bIns="49341" rtlCol="0" anchor="ctr"/>
            <a:lstStyle/>
            <a:p>
              <a:pPr algn="ctr">
                <a:lnSpc>
                  <a:spcPts val="2519"/>
                </a:lnSpc>
              </a:pPr>
              <a:endParaRPr/>
            </a:p>
          </p:txBody>
        </p:sp>
      </p:grpSp>
      <p:sp>
        <p:nvSpPr>
          <p:cNvPr id="36" name="TextBox 36"/>
          <p:cNvSpPr txBox="1"/>
          <p:nvPr/>
        </p:nvSpPr>
        <p:spPr>
          <a:xfrm>
            <a:off x="3458045" y="2925770"/>
            <a:ext cx="2643719" cy="365962"/>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What</a:t>
            </a:r>
          </a:p>
        </p:txBody>
      </p:sp>
      <p:grpSp>
        <p:nvGrpSpPr>
          <p:cNvPr id="63" name="Group 62"/>
          <p:cNvGrpSpPr/>
          <p:nvPr/>
        </p:nvGrpSpPr>
        <p:grpSpPr>
          <a:xfrm>
            <a:off x="3394543" y="1507741"/>
            <a:ext cx="2746041" cy="3415527"/>
            <a:chOff x="3394543" y="1507741"/>
            <a:chExt cx="2746041" cy="3415527"/>
          </a:xfrm>
        </p:grpSpPr>
        <p:grpSp>
          <p:nvGrpSpPr>
            <p:cNvPr id="33" name="Group 33"/>
            <p:cNvGrpSpPr/>
            <p:nvPr/>
          </p:nvGrpSpPr>
          <p:grpSpPr>
            <a:xfrm>
              <a:off x="3394543" y="1507741"/>
              <a:ext cx="2746041" cy="707148"/>
              <a:chOff x="-512153" y="-126164"/>
              <a:chExt cx="12639580" cy="3176773"/>
            </a:xfrm>
          </p:grpSpPr>
          <p:sp>
            <p:nvSpPr>
              <p:cNvPr id="34" name="Freeform 34"/>
              <p:cNvSpPr/>
              <p:nvPr/>
            </p:nvSpPr>
            <p:spPr>
              <a:xfrm>
                <a:off x="-512153" y="-126164"/>
                <a:ext cx="12639580" cy="3176773"/>
              </a:xfrm>
              <a:custGeom>
                <a:avLst/>
                <a:gdLst/>
                <a:ahLst/>
                <a:cxnLst/>
                <a:rect l="l" t="t" r="r" b="b"/>
                <a:pathLst>
                  <a:path w="11864928" h="3340916">
                    <a:moveTo>
                      <a:pt x="11864928" y="3340916"/>
                    </a:moveTo>
                    <a:lnTo>
                      <a:pt x="0" y="3340916"/>
                    </a:lnTo>
                    <a:cubicBezTo>
                      <a:pt x="0" y="1495782"/>
                      <a:pt x="2656059" y="0"/>
                      <a:pt x="5932464" y="0"/>
                    </a:cubicBezTo>
                    <a:cubicBezTo>
                      <a:pt x="9208869" y="0"/>
                      <a:pt x="11864928" y="1495782"/>
                      <a:pt x="11864928" y="3340916"/>
                    </a:cubicBezTo>
                    <a:close/>
                  </a:path>
                </a:pathLst>
              </a:custGeom>
              <a:solidFill>
                <a:srgbClr val="127B22"/>
              </a:solidFill>
              <a:ln w="12700">
                <a:solidFill>
                  <a:srgbClr val="000000"/>
                </a:solidFill>
              </a:ln>
            </p:spPr>
          </p:sp>
        </p:grpSp>
        <p:sp>
          <p:nvSpPr>
            <p:cNvPr id="35" name="Freeform 35"/>
            <p:cNvSpPr/>
            <p:nvPr/>
          </p:nvSpPr>
          <p:spPr>
            <a:xfrm>
              <a:off x="4399893" y="2344292"/>
              <a:ext cx="765214" cy="645772"/>
            </a:xfrm>
            <a:custGeom>
              <a:avLst/>
              <a:gdLst/>
              <a:ahLst/>
              <a:cxnLst/>
              <a:rect l="l" t="t" r="r" b="b"/>
              <a:pathLst>
                <a:path w="1020285" h="861029">
                  <a:moveTo>
                    <a:pt x="0" y="0"/>
                  </a:moveTo>
                  <a:lnTo>
                    <a:pt x="1020285" y="0"/>
                  </a:lnTo>
                  <a:lnTo>
                    <a:pt x="1020285" y="861029"/>
                  </a:lnTo>
                  <a:lnTo>
                    <a:pt x="0" y="861029"/>
                  </a:lnTo>
                  <a:lnTo>
                    <a:pt x="0" y="0"/>
                  </a:lnTo>
                  <a:close/>
                </a:path>
              </a:pathLst>
            </a:custGeom>
            <a:blipFill>
              <a:blip r:embed="rId4"/>
              <a:stretch>
                <a:fillRect t="-9247" b="-9247"/>
              </a:stretch>
            </a:blipFill>
          </p:spPr>
        </p:sp>
        <p:sp>
          <p:nvSpPr>
            <p:cNvPr id="37" name="TextBox 37"/>
            <p:cNvSpPr txBox="1"/>
            <p:nvPr/>
          </p:nvSpPr>
          <p:spPr>
            <a:xfrm>
              <a:off x="3729389" y="3248870"/>
              <a:ext cx="2101031" cy="1674398"/>
            </a:xfrm>
            <a:prstGeom prst="rect">
              <a:avLst/>
            </a:prstGeom>
          </p:spPr>
          <p:txBody>
            <a:bodyPr lIns="0" tIns="0" rIns="0" bIns="0" rtlCol="0" anchor="t">
              <a:spAutoFit/>
            </a:bodyPr>
            <a:lstStyle/>
            <a:p>
              <a:pPr algn="l">
                <a:lnSpc>
                  <a:spcPts val="1947"/>
                </a:lnSpc>
              </a:pPr>
              <a:r>
                <a:rPr lang="en-US" sz="1391">
                  <a:solidFill>
                    <a:srgbClr val="000000"/>
                  </a:solidFill>
                  <a:latin typeface="Arial"/>
                  <a:ea typeface="Arial"/>
                  <a:cs typeface="Arial"/>
                  <a:sym typeface="Arial"/>
                </a:rPr>
                <a:t>Gen Z desires more than just monetary benefits. They value flexibility, mental health support, personal development, and a sense of purpose at work. </a:t>
              </a:r>
            </a:p>
          </p:txBody>
        </p:sp>
      </p:grpSp>
      <p:grpSp>
        <p:nvGrpSpPr>
          <p:cNvPr id="38" name="Group 38"/>
          <p:cNvGrpSpPr/>
          <p:nvPr/>
        </p:nvGrpSpPr>
        <p:grpSpPr>
          <a:xfrm>
            <a:off x="522275" y="1523126"/>
            <a:ext cx="2598462" cy="3523193"/>
            <a:chOff x="0" y="0"/>
            <a:chExt cx="3464616" cy="4697590"/>
          </a:xfrm>
        </p:grpSpPr>
        <p:grpSp>
          <p:nvGrpSpPr>
            <p:cNvPr id="39" name="Group 39"/>
            <p:cNvGrpSpPr/>
            <p:nvPr/>
          </p:nvGrpSpPr>
          <p:grpSpPr>
            <a:xfrm>
              <a:off x="0" y="334265"/>
              <a:ext cx="3464616" cy="4363325"/>
              <a:chOff x="0" y="0"/>
              <a:chExt cx="798146" cy="1005182"/>
            </a:xfrm>
          </p:grpSpPr>
          <p:sp>
            <p:nvSpPr>
              <p:cNvPr id="40" name="Freeform 40"/>
              <p:cNvSpPr/>
              <p:nvPr/>
            </p:nvSpPr>
            <p:spPr>
              <a:xfrm>
                <a:off x="0" y="0"/>
                <a:ext cx="798146" cy="1005182"/>
              </a:xfrm>
              <a:custGeom>
                <a:avLst/>
                <a:gdLst/>
                <a:ahLst/>
                <a:cxnLst/>
                <a:rect l="l" t="t" r="r" b="b"/>
                <a:pathLst>
                  <a:path w="798146" h="1005182">
                    <a:moveTo>
                      <a:pt x="181745" y="0"/>
                    </a:moveTo>
                    <a:lnTo>
                      <a:pt x="616401" y="0"/>
                    </a:lnTo>
                    <a:cubicBezTo>
                      <a:pt x="716776" y="0"/>
                      <a:pt x="798146" y="81370"/>
                      <a:pt x="798146" y="181745"/>
                    </a:cubicBezTo>
                    <a:lnTo>
                      <a:pt x="798146" y="823437"/>
                    </a:lnTo>
                    <a:cubicBezTo>
                      <a:pt x="798146" y="923812"/>
                      <a:pt x="716776" y="1005182"/>
                      <a:pt x="616401" y="1005182"/>
                    </a:cubicBezTo>
                    <a:lnTo>
                      <a:pt x="181745" y="1005182"/>
                    </a:lnTo>
                    <a:cubicBezTo>
                      <a:pt x="81370" y="1005182"/>
                      <a:pt x="0" y="923812"/>
                      <a:pt x="0" y="823437"/>
                    </a:cubicBezTo>
                    <a:lnTo>
                      <a:pt x="0" y="181745"/>
                    </a:lnTo>
                    <a:cubicBezTo>
                      <a:pt x="0" y="81370"/>
                      <a:pt x="81370" y="0"/>
                      <a:pt x="181745" y="0"/>
                    </a:cubicBezTo>
                    <a:close/>
                  </a:path>
                </a:pathLst>
              </a:custGeom>
              <a:solidFill>
                <a:srgbClr val="FFFFFF"/>
              </a:solidFill>
              <a:ln cap="rnd">
                <a:noFill/>
                <a:prstDash val="solid"/>
                <a:round/>
              </a:ln>
            </p:spPr>
          </p:sp>
          <p:sp>
            <p:nvSpPr>
              <p:cNvPr id="41" name="TextBox 41"/>
              <p:cNvSpPr txBox="1"/>
              <p:nvPr/>
            </p:nvSpPr>
            <p:spPr>
              <a:xfrm>
                <a:off x="0" y="-28575"/>
                <a:ext cx="798146" cy="1033757"/>
              </a:xfrm>
              <a:prstGeom prst="rect">
                <a:avLst/>
              </a:prstGeom>
            </p:spPr>
            <p:txBody>
              <a:bodyPr lIns="43558" tIns="43558" rIns="43558" bIns="43558" rtlCol="0" anchor="ctr"/>
              <a:lstStyle/>
              <a:p>
                <a:pPr algn="ctr">
                  <a:lnSpc>
                    <a:spcPts val="2519"/>
                  </a:lnSpc>
                </a:pPr>
                <a:r>
                  <a:rPr lang="en-US" sz="1799">
                    <a:solidFill>
                      <a:srgbClr val="FFFFFF"/>
                    </a:solidFill>
                    <a:latin typeface="Canva Sans"/>
                    <a:ea typeface="Canva Sans"/>
                    <a:cs typeface="Canva Sans"/>
                    <a:sym typeface="Canva Sans"/>
                  </a:rPr>
                  <a:t>hh</a:t>
                </a:r>
              </a:p>
            </p:txBody>
          </p:sp>
        </p:grpSp>
        <p:grpSp>
          <p:nvGrpSpPr>
            <p:cNvPr id="42" name="Group 42"/>
            <p:cNvGrpSpPr/>
            <p:nvPr/>
          </p:nvGrpSpPr>
          <p:grpSpPr>
            <a:xfrm>
              <a:off x="0" y="0"/>
              <a:ext cx="3464616" cy="991581"/>
              <a:chOff x="0" y="0"/>
              <a:chExt cx="11673272" cy="3340916"/>
            </a:xfrm>
          </p:grpSpPr>
          <p:sp>
            <p:nvSpPr>
              <p:cNvPr id="43" name="Freeform 43"/>
              <p:cNvSpPr/>
              <p:nvPr/>
            </p:nvSpPr>
            <p:spPr>
              <a:xfrm>
                <a:off x="0" y="0"/>
                <a:ext cx="11673272" cy="3340916"/>
              </a:xfrm>
              <a:custGeom>
                <a:avLst/>
                <a:gdLst/>
                <a:ahLst/>
                <a:cxnLst/>
                <a:rect l="l" t="t" r="r" b="b"/>
                <a:pathLst>
                  <a:path w="11673272" h="3340916">
                    <a:moveTo>
                      <a:pt x="11673272" y="3340916"/>
                    </a:moveTo>
                    <a:lnTo>
                      <a:pt x="0" y="3340916"/>
                    </a:lnTo>
                    <a:cubicBezTo>
                      <a:pt x="0" y="1495782"/>
                      <a:pt x="2613155" y="0"/>
                      <a:pt x="5836636" y="0"/>
                    </a:cubicBezTo>
                    <a:cubicBezTo>
                      <a:pt x="9060118" y="0"/>
                      <a:pt x="11673272" y="1495782"/>
                      <a:pt x="11673272" y="3340916"/>
                    </a:cubicBezTo>
                    <a:close/>
                  </a:path>
                </a:pathLst>
              </a:custGeom>
              <a:solidFill>
                <a:srgbClr val="127B22"/>
              </a:solidFill>
              <a:ln w="12700">
                <a:solidFill>
                  <a:srgbClr val="000000"/>
                </a:solidFill>
              </a:ln>
            </p:spPr>
          </p:sp>
        </p:grpSp>
        <p:sp>
          <p:nvSpPr>
            <p:cNvPr id="44" name="Freeform 44"/>
            <p:cNvSpPr/>
            <p:nvPr/>
          </p:nvSpPr>
          <p:spPr>
            <a:xfrm>
              <a:off x="1373405" y="1044741"/>
              <a:ext cx="717805" cy="717805"/>
            </a:xfrm>
            <a:custGeom>
              <a:avLst/>
              <a:gdLst/>
              <a:ahLst/>
              <a:cxnLst/>
              <a:rect l="l" t="t" r="r" b="b"/>
              <a:pathLst>
                <a:path w="717805" h="717805">
                  <a:moveTo>
                    <a:pt x="0" y="0"/>
                  </a:moveTo>
                  <a:lnTo>
                    <a:pt x="717806" y="0"/>
                  </a:lnTo>
                  <a:lnTo>
                    <a:pt x="717806" y="717805"/>
                  </a:lnTo>
                  <a:lnTo>
                    <a:pt x="0" y="717805"/>
                  </a:lnTo>
                  <a:lnTo>
                    <a:pt x="0" y="0"/>
                  </a:lnTo>
                  <a:close/>
                </a:path>
              </a:pathLst>
            </a:custGeom>
            <a:blipFill>
              <a:blip r:embed="rId5"/>
              <a:stretch>
                <a:fillRect/>
              </a:stretch>
            </a:blipFill>
          </p:spPr>
        </p:sp>
        <p:sp>
          <p:nvSpPr>
            <p:cNvPr id="45" name="TextBox 45"/>
            <p:cNvSpPr txBox="1"/>
            <p:nvPr/>
          </p:nvSpPr>
          <p:spPr>
            <a:xfrm>
              <a:off x="217083" y="1727621"/>
              <a:ext cx="3030451" cy="487949"/>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Who</a:t>
              </a:r>
            </a:p>
          </p:txBody>
        </p:sp>
        <p:sp>
          <p:nvSpPr>
            <p:cNvPr id="46" name="TextBox 46"/>
            <p:cNvSpPr txBox="1"/>
            <p:nvPr/>
          </p:nvSpPr>
          <p:spPr>
            <a:xfrm>
              <a:off x="331620" y="2250844"/>
              <a:ext cx="2801375" cy="2232531"/>
            </a:xfrm>
            <a:prstGeom prst="rect">
              <a:avLst/>
            </a:prstGeom>
          </p:spPr>
          <p:txBody>
            <a:bodyPr lIns="0" tIns="0" rIns="0" bIns="0" rtlCol="0" anchor="t">
              <a:spAutoFit/>
            </a:bodyPr>
            <a:lstStyle/>
            <a:p>
              <a:pPr algn="l">
                <a:lnSpc>
                  <a:spcPts val="1947"/>
                </a:lnSpc>
              </a:pPr>
              <a:r>
                <a:rPr lang="en-US" sz="1391">
                  <a:solidFill>
                    <a:srgbClr val="000000"/>
                  </a:solidFill>
                  <a:latin typeface="Arial"/>
                  <a:ea typeface="Arial"/>
                  <a:cs typeface="Arial"/>
                  <a:sym typeface="Arial"/>
                </a:rPr>
                <a:t>The focus is on Generation Z, now entering or establishing themselves in various industries with priorities that differ significantly from past generations.</a:t>
              </a:r>
            </a:p>
          </p:txBody>
        </p:sp>
      </p:grpSp>
      <p:grpSp>
        <p:nvGrpSpPr>
          <p:cNvPr id="68" name="Group 67"/>
          <p:cNvGrpSpPr/>
          <p:nvPr/>
        </p:nvGrpSpPr>
        <p:grpSpPr>
          <a:xfrm>
            <a:off x="12435313" y="1439503"/>
            <a:ext cx="2633183" cy="3578732"/>
            <a:chOff x="12435313" y="1439503"/>
            <a:chExt cx="2633183" cy="3578732"/>
          </a:xfrm>
        </p:grpSpPr>
        <p:grpSp>
          <p:nvGrpSpPr>
            <p:cNvPr id="48" name="Group 48"/>
            <p:cNvGrpSpPr/>
            <p:nvPr/>
          </p:nvGrpSpPr>
          <p:grpSpPr>
            <a:xfrm>
              <a:off x="12460761" y="1745741"/>
              <a:ext cx="2607735" cy="3272494"/>
              <a:chOff x="0" y="0"/>
              <a:chExt cx="800994" cy="1005182"/>
            </a:xfrm>
          </p:grpSpPr>
          <p:sp>
            <p:nvSpPr>
              <p:cNvPr id="49" name="Freeform 49"/>
              <p:cNvSpPr/>
              <p:nvPr/>
            </p:nvSpPr>
            <p:spPr>
              <a:xfrm>
                <a:off x="0" y="0"/>
                <a:ext cx="800994" cy="1005182"/>
              </a:xfrm>
              <a:custGeom>
                <a:avLst/>
                <a:gdLst/>
                <a:ahLst/>
                <a:cxnLst/>
                <a:rect l="l" t="t" r="r" b="b"/>
                <a:pathLst>
                  <a:path w="800994" h="1005182">
                    <a:moveTo>
                      <a:pt x="181099" y="0"/>
                    </a:moveTo>
                    <a:lnTo>
                      <a:pt x="619896" y="0"/>
                    </a:lnTo>
                    <a:cubicBezTo>
                      <a:pt x="667926" y="0"/>
                      <a:pt x="713989" y="19080"/>
                      <a:pt x="747952" y="53043"/>
                    </a:cubicBezTo>
                    <a:cubicBezTo>
                      <a:pt x="781914" y="87005"/>
                      <a:pt x="800994" y="133068"/>
                      <a:pt x="800994" y="181099"/>
                    </a:cubicBezTo>
                    <a:lnTo>
                      <a:pt x="800994" y="824084"/>
                    </a:lnTo>
                    <a:cubicBezTo>
                      <a:pt x="800994" y="872114"/>
                      <a:pt x="781914" y="918177"/>
                      <a:pt x="747952" y="952140"/>
                    </a:cubicBezTo>
                    <a:cubicBezTo>
                      <a:pt x="713989" y="986102"/>
                      <a:pt x="667926" y="1005182"/>
                      <a:pt x="619896" y="1005182"/>
                    </a:cubicBezTo>
                    <a:lnTo>
                      <a:pt x="181099" y="1005182"/>
                    </a:lnTo>
                    <a:cubicBezTo>
                      <a:pt x="133068" y="1005182"/>
                      <a:pt x="87005" y="986102"/>
                      <a:pt x="53043" y="952140"/>
                    </a:cubicBezTo>
                    <a:cubicBezTo>
                      <a:pt x="19080" y="918177"/>
                      <a:pt x="0" y="872114"/>
                      <a:pt x="0" y="824084"/>
                    </a:cubicBezTo>
                    <a:lnTo>
                      <a:pt x="0" y="181099"/>
                    </a:lnTo>
                    <a:cubicBezTo>
                      <a:pt x="0" y="133068"/>
                      <a:pt x="19080" y="87005"/>
                      <a:pt x="53043" y="53043"/>
                    </a:cubicBezTo>
                    <a:cubicBezTo>
                      <a:pt x="87005" y="19080"/>
                      <a:pt x="133068" y="0"/>
                      <a:pt x="181099" y="0"/>
                    </a:cubicBezTo>
                    <a:close/>
                  </a:path>
                </a:pathLst>
              </a:custGeom>
              <a:solidFill>
                <a:srgbClr val="FFFFFF"/>
              </a:solidFill>
              <a:ln w="76200" cap="rnd">
                <a:solidFill>
                  <a:srgbClr val="FFFFFF"/>
                </a:solidFill>
                <a:prstDash val="solid"/>
                <a:round/>
              </a:ln>
            </p:spPr>
          </p:sp>
          <p:sp>
            <p:nvSpPr>
              <p:cNvPr id="50" name="TextBox 50"/>
              <p:cNvSpPr txBox="1"/>
              <p:nvPr/>
            </p:nvSpPr>
            <p:spPr>
              <a:xfrm>
                <a:off x="0" y="-28575"/>
                <a:ext cx="800994" cy="1033757"/>
              </a:xfrm>
              <a:prstGeom prst="rect">
                <a:avLst/>
              </a:prstGeom>
            </p:spPr>
            <p:txBody>
              <a:bodyPr lIns="43558" tIns="43558" rIns="43558" bIns="43558" rtlCol="0" anchor="ctr"/>
              <a:lstStyle/>
              <a:p>
                <a:pPr marL="0" lvl="0" indent="0" algn="ctr">
                  <a:lnSpc>
                    <a:spcPts val="2519"/>
                  </a:lnSpc>
                  <a:spcBef>
                    <a:spcPct val="0"/>
                  </a:spcBef>
                </a:pPr>
                <a:endParaRPr/>
              </a:p>
            </p:txBody>
          </p:sp>
        </p:grpSp>
        <p:grpSp>
          <p:nvGrpSpPr>
            <p:cNvPr id="51" name="Group 51"/>
            <p:cNvGrpSpPr/>
            <p:nvPr/>
          </p:nvGrpSpPr>
          <p:grpSpPr>
            <a:xfrm>
              <a:off x="12435313" y="1439503"/>
              <a:ext cx="2607735" cy="743686"/>
              <a:chOff x="0" y="0"/>
              <a:chExt cx="11714931" cy="3340916"/>
            </a:xfrm>
          </p:grpSpPr>
          <p:sp>
            <p:nvSpPr>
              <p:cNvPr id="52" name="Freeform 52"/>
              <p:cNvSpPr/>
              <p:nvPr/>
            </p:nvSpPr>
            <p:spPr>
              <a:xfrm>
                <a:off x="0" y="0"/>
                <a:ext cx="11714931" cy="3340916"/>
              </a:xfrm>
              <a:custGeom>
                <a:avLst/>
                <a:gdLst/>
                <a:ahLst/>
                <a:cxnLst/>
                <a:rect l="l" t="t" r="r" b="b"/>
                <a:pathLst>
                  <a:path w="11714931" h="3340916">
                    <a:moveTo>
                      <a:pt x="11714931" y="3340916"/>
                    </a:moveTo>
                    <a:lnTo>
                      <a:pt x="0" y="3340916"/>
                    </a:lnTo>
                    <a:cubicBezTo>
                      <a:pt x="0" y="1495782"/>
                      <a:pt x="2622481" y="0"/>
                      <a:pt x="5857466" y="0"/>
                    </a:cubicBezTo>
                    <a:cubicBezTo>
                      <a:pt x="9092450" y="0"/>
                      <a:pt x="11714931" y="1495782"/>
                      <a:pt x="11714931" y="3340916"/>
                    </a:cubicBezTo>
                    <a:close/>
                  </a:path>
                </a:pathLst>
              </a:custGeom>
              <a:solidFill>
                <a:srgbClr val="127B22"/>
              </a:solidFill>
              <a:ln w="12700">
                <a:solidFill>
                  <a:srgbClr val="000000"/>
                </a:solidFill>
              </a:ln>
            </p:spPr>
          </p:sp>
        </p:grpSp>
        <p:sp>
          <p:nvSpPr>
            <p:cNvPr id="53" name="Freeform 53"/>
            <p:cNvSpPr/>
            <p:nvPr/>
          </p:nvSpPr>
          <p:spPr>
            <a:xfrm>
              <a:off x="13431769" y="2391507"/>
              <a:ext cx="605560" cy="587417"/>
            </a:xfrm>
            <a:custGeom>
              <a:avLst/>
              <a:gdLst/>
              <a:ahLst/>
              <a:cxnLst/>
              <a:rect l="l" t="t" r="r" b="b"/>
              <a:pathLst>
                <a:path w="807414" h="783222">
                  <a:moveTo>
                    <a:pt x="0" y="0"/>
                  </a:moveTo>
                  <a:lnTo>
                    <a:pt x="807414" y="0"/>
                  </a:lnTo>
                  <a:lnTo>
                    <a:pt x="807414" y="783222"/>
                  </a:lnTo>
                  <a:lnTo>
                    <a:pt x="0" y="783222"/>
                  </a:lnTo>
                  <a:lnTo>
                    <a:pt x="0" y="0"/>
                  </a:lnTo>
                  <a:close/>
                </a:path>
              </a:pathLst>
            </a:custGeom>
            <a:blipFill>
              <a:blip r:embed="rId6"/>
              <a:stretch>
                <a:fillRect t="-1544" b="-1544"/>
              </a:stretch>
            </a:blipFill>
          </p:spPr>
        </p:sp>
        <p:sp>
          <p:nvSpPr>
            <p:cNvPr id="54" name="TextBox 54"/>
            <p:cNvSpPr txBox="1"/>
            <p:nvPr/>
          </p:nvSpPr>
          <p:spPr>
            <a:xfrm>
              <a:off x="12593845" y="2973996"/>
              <a:ext cx="2343040" cy="365962"/>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Why</a:t>
              </a:r>
            </a:p>
          </p:txBody>
        </p:sp>
        <p:sp>
          <p:nvSpPr>
            <p:cNvPr id="55" name="TextBox 55"/>
            <p:cNvSpPr txBox="1"/>
            <p:nvPr/>
          </p:nvSpPr>
          <p:spPr>
            <a:xfrm>
              <a:off x="12663952" y="3325180"/>
              <a:ext cx="2272933" cy="1609775"/>
            </a:xfrm>
            <a:prstGeom prst="rect">
              <a:avLst/>
            </a:prstGeom>
          </p:spPr>
          <p:txBody>
            <a:bodyPr lIns="0" tIns="0" rIns="0" bIns="0" rtlCol="0" anchor="t">
              <a:spAutoFit/>
            </a:bodyPr>
            <a:lstStyle/>
            <a:p>
              <a:pPr algn="l">
                <a:lnSpc>
                  <a:spcPts val="1826"/>
                </a:lnSpc>
              </a:pPr>
              <a:r>
                <a:rPr lang="en-US" sz="1304">
                  <a:solidFill>
                    <a:srgbClr val="000000"/>
                  </a:solidFill>
                  <a:latin typeface="Arial"/>
                  <a:ea typeface="Arial"/>
                  <a:cs typeface="Arial"/>
                  <a:sym typeface="Arial"/>
                </a:rPr>
                <a:t>Traditional workplace models often clash with Gen Z’s values. Hierarchical structures and rigid systems lead to disengagement, job dissatisfaction, and high attrition rates</a:t>
              </a:r>
            </a:p>
          </p:txBody>
        </p:sp>
      </p:grpSp>
      <p:sp>
        <p:nvSpPr>
          <p:cNvPr id="56" name="TextBox 56"/>
          <p:cNvSpPr txBox="1"/>
          <p:nvPr/>
        </p:nvSpPr>
        <p:spPr>
          <a:xfrm>
            <a:off x="5358915" y="112415"/>
            <a:ext cx="8072854" cy="1763989"/>
          </a:xfrm>
          <a:prstGeom prst="rect">
            <a:avLst/>
          </a:prstGeom>
        </p:spPr>
        <p:txBody>
          <a:bodyPr wrap="square" lIns="0" tIns="0" rIns="0" bIns="0" rtlCol="0" anchor="t">
            <a:spAutoFit/>
          </a:bodyPr>
          <a:lstStyle/>
          <a:p>
            <a:pPr algn="ctr">
              <a:lnSpc>
                <a:spcPts val="6719"/>
              </a:lnSpc>
            </a:pPr>
            <a:r>
              <a:rPr lang="en-US" sz="4799" b="1" dirty="0">
                <a:solidFill>
                  <a:srgbClr val="127B22"/>
                </a:solidFill>
                <a:latin typeface="Arial Bold"/>
                <a:ea typeface="Arial Bold"/>
                <a:cs typeface="Arial Bold"/>
                <a:sym typeface="Arial Bold"/>
              </a:rPr>
              <a:t>PROBLEM STATEMENT</a:t>
            </a:r>
          </a:p>
          <a:p>
            <a:pPr algn="ctr">
              <a:lnSpc>
                <a:spcPts val="6719"/>
              </a:lnSpc>
            </a:pPr>
            <a:endParaRPr lang="en-US" sz="4799" b="1" dirty="0">
              <a:solidFill>
                <a:srgbClr val="127B22"/>
              </a:solidFill>
              <a:latin typeface="Arial Bold"/>
              <a:ea typeface="Arial Bold"/>
              <a:cs typeface="Arial Bold"/>
              <a:sym typeface="Arial Bold"/>
            </a:endParaRPr>
          </a:p>
        </p:txBody>
      </p:sp>
      <p:grpSp>
        <p:nvGrpSpPr>
          <p:cNvPr id="69" name="Group 68"/>
          <p:cNvGrpSpPr/>
          <p:nvPr/>
        </p:nvGrpSpPr>
        <p:grpSpPr>
          <a:xfrm>
            <a:off x="578566" y="1411533"/>
            <a:ext cx="17452437" cy="6174305"/>
            <a:chOff x="578566" y="1411533"/>
            <a:chExt cx="17452437" cy="6174305"/>
          </a:xfrm>
        </p:grpSpPr>
        <p:grpSp>
          <p:nvGrpSpPr>
            <p:cNvPr id="3" name="Group 3"/>
            <p:cNvGrpSpPr/>
            <p:nvPr/>
          </p:nvGrpSpPr>
          <p:grpSpPr>
            <a:xfrm>
              <a:off x="15429883" y="1755266"/>
              <a:ext cx="2601120" cy="3272494"/>
              <a:chOff x="0" y="0"/>
              <a:chExt cx="798962" cy="1005182"/>
            </a:xfrm>
          </p:grpSpPr>
          <p:sp>
            <p:nvSpPr>
              <p:cNvPr id="4" name="Freeform 4"/>
              <p:cNvSpPr/>
              <p:nvPr/>
            </p:nvSpPr>
            <p:spPr>
              <a:xfrm>
                <a:off x="0" y="0"/>
                <a:ext cx="798962" cy="1005182"/>
              </a:xfrm>
              <a:custGeom>
                <a:avLst/>
                <a:gdLst/>
                <a:ahLst/>
                <a:cxnLst/>
                <a:rect l="l" t="t" r="r" b="b"/>
                <a:pathLst>
                  <a:path w="798962" h="1005182">
                    <a:moveTo>
                      <a:pt x="160281" y="0"/>
                    </a:moveTo>
                    <a:lnTo>
                      <a:pt x="638682" y="0"/>
                    </a:lnTo>
                    <a:cubicBezTo>
                      <a:pt x="727202" y="0"/>
                      <a:pt x="798962" y="71760"/>
                      <a:pt x="798962" y="160281"/>
                    </a:cubicBezTo>
                    <a:lnTo>
                      <a:pt x="798962" y="844901"/>
                    </a:lnTo>
                    <a:cubicBezTo>
                      <a:pt x="798962" y="933422"/>
                      <a:pt x="727202" y="1005182"/>
                      <a:pt x="638682" y="1005182"/>
                    </a:cubicBezTo>
                    <a:lnTo>
                      <a:pt x="160281" y="1005182"/>
                    </a:lnTo>
                    <a:cubicBezTo>
                      <a:pt x="71760" y="1005182"/>
                      <a:pt x="0" y="933422"/>
                      <a:pt x="0" y="844901"/>
                    </a:cubicBezTo>
                    <a:lnTo>
                      <a:pt x="0" y="160281"/>
                    </a:lnTo>
                    <a:cubicBezTo>
                      <a:pt x="0" y="71760"/>
                      <a:pt x="71760" y="0"/>
                      <a:pt x="160281" y="0"/>
                    </a:cubicBezTo>
                    <a:close/>
                  </a:path>
                </a:pathLst>
              </a:custGeom>
              <a:solidFill>
                <a:srgbClr val="FFFFFF"/>
              </a:solidFill>
              <a:ln w="76200" cap="rnd">
                <a:solidFill>
                  <a:srgbClr val="FFFFFF"/>
                </a:solidFill>
                <a:prstDash val="solid"/>
                <a:round/>
              </a:ln>
            </p:spPr>
          </p:sp>
          <p:sp>
            <p:nvSpPr>
              <p:cNvPr id="5" name="TextBox 5"/>
              <p:cNvSpPr txBox="1"/>
              <p:nvPr/>
            </p:nvSpPr>
            <p:spPr>
              <a:xfrm>
                <a:off x="0" y="-28575"/>
                <a:ext cx="798962" cy="1033757"/>
              </a:xfrm>
              <a:prstGeom prst="rect">
                <a:avLst/>
              </a:prstGeom>
            </p:spPr>
            <p:txBody>
              <a:bodyPr lIns="49341" tIns="49341" rIns="49341" bIns="49341" rtlCol="0" anchor="ctr"/>
              <a:lstStyle/>
              <a:p>
                <a:pPr algn="ctr">
                  <a:lnSpc>
                    <a:spcPts val="2519"/>
                  </a:lnSpc>
                </a:pPr>
                <a:endParaRPr/>
              </a:p>
            </p:txBody>
          </p:sp>
        </p:grpSp>
        <p:grpSp>
          <p:nvGrpSpPr>
            <p:cNvPr id="6" name="Group 6"/>
            <p:cNvGrpSpPr/>
            <p:nvPr/>
          </p:nvGrpSpPr>
          <p:grpSpPr>
            <a:xfrm>
              <a:off x="15416259" y="1411533"/>
              <a:ext cx="2614744" cy="743686"/>
              <a:chOff x="0" y="0"/>
              <a:chExt cx="11685213" cy="3340916"/>
            </a:xfrm>
          </p:grpSpPr>
          <p:sp>
            <p:nvSpPr>
              <p:cNvPr id="7" name="Freeform 7"/>
              <p:cNvSpPr/>
              <p:nvPr/>
            </p:nvSpPr>
            <p:spPr>
              <a:xfrm>
                <a:off x="0" y="0"/>
                <a:ext cx="11685213" cy="3340916"/>
              </a:xfrm>
              <a:custGeom>
                <a:avLst/>
                <a:gdLst/>
                <a:ahLst/>
                <a:cxnLst/>
                <a:rect l="l" t="t" r="r" b="b"/>
                <a:pathLst>
                  <a:path w="11685213" h="3340916">
                    <a:moveTo>
                      <a:pt x="11685213" y="3340916"/>
                    </a:moveTo>
                    <a:lnTo>
                      <a:pt x="0" y="3340916"/>
                    </a:lnTo>
                    <a:cubicBezTo>
                      <a:pt x="0" y="1495782"/>
                      <a:pt x="2615829" y="0"/>
                      <a:pt x="5842607" y="0"/>
                    </a:cubicBezTo>
                    <a:cubicBezTo>
                      <a:pt x="9069385" y="0"/>
                      <a:pt x="11685213" y="1495782"/>
                      <a:pt x="11685213" y="3340916"/>
                    </a:cubicBezTo>
                    <a:close/>
                  </a:path>
                </a:pathLst>
              </a:custGeom>
              <a:solidFill>
                <a:srgbClr val="127B22"/>
              </a:solidFill>
              <a:ln w="12700">
                <a:solidFill>
                  <a:srgbClr val="000000"/>
                </a:solidFill>
              </a:ln>
            </p:spPr>
          </p:sp>
        </p:grpSp>
        <p:sp>
          <p:nvSpPr>
            <p:cNvPr id="8" name="Freeform 8"/>
            <p:cNvSpPr/>
            <p:nvPr/>
          </p:nvSpPr>
          <p:spPr>
            <a:xfrm>
              <a:off x="16351679" y="2346808"/>
              <a:ext cx="757529" cy="661922"/>
            </a:xfrm>
            <a:custGeom>
              <a:avLst/>
              <a:gdLst/>
              <a:ahLst/>
              <a:cxnLst/>
              <a:rect l="l" t="t" r="r" b="b"/>
              <a:pathLst>
                <a:path w="1010038" h="882563">
                  <a:moveTo>
                    <a:pt x="0" y="0"/>
                  </a:moveTo>
                  <a:lnTo>
                    <a:pt x="1010038" y="0"/>
                  </a:lnTo>
                  <a:lnTo>
                    <a:pt x="1010038" y="882563"/>
                  </a:lnTo>
                  <a:lnTo>
                    <a:pt x="0" y="882563"/>
                  </a:lnTo>
                  <a:lnTo>
                    <a:pt x="0" y="0"/>
                  </a:lnTo>
                  <a:close/>
                </a:path>
              </a:pathLst>
            </a:custGeom>
            <a:blipFill>
              <a:blip r:embed="rId7"/>
              <a:stretch>
                <a:fillRect t="-7221" b="-7221"/>
              </a:stretch>
            </a:blipFill>
          </p:spPr>
        </p:sp>
        <p:sp>
          <p:nvSpPr>
            <p:cNvPr id="9" name="TextBox 9"/>
            <p:cNvSpPr txBox="1"/>
            <p:nvPr/>
          </p:nvSpPr>
          <p:spPr>
            <a:xfrm>
              <a:off x="15429883" y="2928286"/>
              <a:ext cx="2601120" cy="365962"/>
            </a:xfrm>
            <a:prstGeom prst="rect">
              <a:avLst/>
            </a:prstGeom>
          </p:spPr>
          <p:txBody>
            <a:bodyPr lIns="0" tIns="0" rIns="0" bIns="0" rtlCol="0" anchor="t">
              <a:spAutoFit/>
            </a:bodyPr>
            <a:lstStyle/>
            <a:p>
              <a:pPr algn="ctr">
                <a:lnSpc>
                  <a:spcPts val="2800"/>
                </a:lnSpc>
              </a:pPr>
              <a:r>
                <a:rPr lang="en-US" sz="2000" b="1">
                  <a:solidFill>
                    <a:srgbClr val="000000"/>
                  </a:solidFill>
                  <a:latin typeface="Arial Bold"/>
                  <a:ea typeface="Arial Bold"/>
                  <a:cs typeface="Arial Bold"/>
                  <a:sym typeface="Arial Bold"/>
                </a:rPr>
                <a:t>How</a:t>
              </a:r>
            </a:p>
          </p:txBody>
        </p:sp>
        <p:sp>
          <p:nvSpPr>
            <p:cNvPr id="10" name="TextBox 10"/>
            <p:cNvSpPr txBox="1"/>
            <p:nvPr/>
          </p:nvSpPr>
          <p:spPr>
            <a:xfrm>
              <a:off x="15738138" y="3279470"/>
              <a:ext cx="2122013" cy="1437223"/>
            </a:xfrm>
            <a:prstGeom prst="rect">
              <a:avLst/>
            </a:prstGeom>
          </p:spPr>
          <p:txBody>
            <a:bodyPr lIns="0" tIns="0" rIns="0" bIns="0" rtlCol="0" anchor="t">
              <a:spAutoFit/>
            </a:bodyPr>
            <a:lstStyle/>
            <a:p>
              <a:pPr algn="l">
                <a:lnSpc>
                  <a:spcPts val="1895"/>
                </a:lnSpc>
              </a:pPr>
              <a:r>
                <a:rPr lang="en-US" sz="1353">
                  <a:solidFill>
                    <a:srgbClr val="000000"/>
                  </a:solidFill>
                  <a:latin typeface="Arial"/>
                  <a:ea typeface="Arial"/>
                  <a:cs typeface="Arial"/>
                  <a:sym typeface="Arial"/>
                </a:rPr>
                <a:t>Organizations must evolve to align with Gen Z’s needs—offering flexible work schedules, growth opportunities, and open communication.</a:t>
              </a:r>
            </a:p>
          </p:txBody>
        </p:sp>
        <p:sp>
          <p:nvSpPr>
            <p:cNvPr id="57" name="TextBox 57"/>
            <p:cNvSpPr txBox="1"/>
            <p:nvPr/>
          </p:nvSpPr>
          <p:spPr>
            <a:xfrm>
              <a:off x="578566" y="5820683"/>
              <a:ext cx="16506808" cy="1765155"/>
            </a:xfrm>
            <a:prstGeom prst="rect">
              <a:avLst/>
            </a:prstGeom>
          </p:spPr>
          <p:txBody>
            <a:bodyPr lIns="0" tIns="0" rIns="0" bIns="0" rtlCol="0" anchor="t">
              <a:spAutoFit/>
            </a:bodyPr>
            <a:lstStyle/>
            <a:p>
              <a:pPr algn="just">
                <a:lnSpc>
                  <a:spcPts val="4557"/>
                </a:lnSpc>
              </a:pPr>
              <a:r>
                <a:rPr lang="en-US" sz="3255" b="1" dirty="0">
                  <a:solidFill>
                    <a:srgbClr val="000000"/>
                  </a:solidFill>
                  <a:latin typeface="Arial Bold"/>
                  <a:ea typeface="Arial Bold"/>
                  <a:cs typeface="Arial Bold"/>
                  <a:sym typeface="Arial Bold"/>
                </a:rPr>
                <a:t>To understand Gen Z’s evolving career aspirations, the 5W1H framework has been applied, breaking down who they are, what they seek, and how organizations can adapt</a:t>
              </a:r>
            </a:p>
          </p:txBody>
        </p:sp>
      </p:grpSp>
      <p:grpSp>
        <p:nvGrpSpPr>
          <p:cNvPr id="58" name="Group 58"/>
          <p:cNvGrpSpPr/>
          <p:nvPr/>
        </p:nvGrpSpPr>
        <p:grpSpPr>
          <a:xfrm>
            <a:off x="16415968" y="9258300"/>
            <a:ext cx="1338811" cy="669405"/>
            <a:chOff x="0" y="0"/>
            <a:chExt cx="1785081" cy="892540"/>
          </a:xfrm>
        </p:grpSpPr>
        <p:grpSp>
          <p:nvGrpSpPr>
            <p:cNvPr id="59" name="Group 59"/>
            <p:cNvGrpSpPr/>
            <p:nvPr/>
          </p:nvGrpSpPr>
          <p:grpSpPr>
            <a:xfrm>
              <a:off x="0" y="0"/>
              <a:ext cx="1785081" cy="892540"/>
              <a:chOff x="0" y="0"/>
              <a:chExt cx="812800" cy="406400"/>
            </a:xfrm>
          </p:grpSpPr>
          <p:sp>
            <p:nvSpPr>
              <p:cNvPr id="60" name="Freeform 6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36011"/>
              </a:solidFill>
            </p:spPr>
          </p:sp>
          <p:sp>
            <p:nvSpPr>
              <p:cNvPr id="61" name="TextBox 61"/>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sp>
          <p:nvSpPr>
            <p:cNvPr id="62" name="AutoShape 62"/>
            <p:cNvSpPr/>
            <p:nvPr/>
          </p:nvSpPr>
          <p:spPr>
            <a:xfrm flipV="1">
              <a:off x="223685" y="415892"/>
              <a:ext cx="1337711" cy="0"/>
            </a:xfrm>
            <a:prstGeom prst="line">
              <a:avLst/>
            </a:prstGeom>
            <a:ln w="60757" cap="flat">
              <a:solidFill>
                <a:srgbClr val="FFFFFF"/>
              </a:solidFill>
              <a:prstDash val="solid"/>
              <a:headEnd type="none" w="sm" len="sm"/>
              <a:tailEnd type="arrow" w="med" len="sm"/>
            </a:ln>
          </p:spPr>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4073</Words>
  <Application>Microsoft Office PowerPoint</Application>
  <PresentationFormat>Custom</PresentationFormat>
  <Paragraphs>289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Canva Sans Bold</vt:lpstr>
      <vt:lpstr>Luciole Bold</vt:lpstr>
      <vt:lpstr>Arial Bold</vt:lpstr>
      <vt:lpstr>Canva Sans</vt:lpstr>
      <vt:lpstr>Luciole Bold Italics</vt:lpstr>
      <vt:lpstr>Arial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Aspirations of GenZ</dc:title>
  <cp:lastModifiedBy>Admin</cp:lastModifiedBy>
  <cp:revision>15</cp:revision>
  <dcterms:created xsi:type="dcterms:W3CDTF">2006-08-16T00:00:00Z</dcterms:created>
  <dcterms:modified xsi:type="dcterms:W3CDTF">2025-05-08T08:46:56Z</dcterms:modified>
  <dc:identifier>DAGkU0wiZYc</dc:identifier>
</cp:coreProperties>
</file>